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  <p:sldMasterId id="2147483673" r:id="rId3"/>
  </p:sldMasterIdLst>
  <p:notesMasterIdLst>
    <p:notesMasterId r:id="rId36"/>
  </p:notesMasterIdLst>
  <p:sldIdLst>
    <p:sldId id="256" r:id="rId4"/>
    <p:sldId id="324" r:id="rId5"/>
    <p:sldId id="318" r:id="rId6"/>
    <p:sldId id="257" r:id="rId7"/>
    <p:sldId id="325" r:id="rId8"/>
    <p:sldId id="312" r:id="rId9"/>
    <p:sldId id="287" r:id="rId10"/>
    <p:sldId id="304" r:id="rId11"/>
    <p:sldId id="326" r:id="rId12"/>
    <p:sldId id="305" r:id="rId13"/>
    <p:sldId id="315" r:id="rId14"/>
    <p:sldId id="314" r:id="rId15"/>
    <p:sldId id="310" r:id="rId16"/>
    <p:sldId id="291" r:id="rId17"/>
    <p:sldId id="292" r:id="rId18"/>
    <p:sldId id="327" r:id="rId19"/>
    <p:sldId id="316" r:id="rId20"/>
    <p:sldId id="317" r:id="rId21"/>
    <p:sldId id="270" r:id="rId22"/>
    <p:sldId id="328" r:id="rId23"/>
    <p:sldId id="320" r:id="rId24"/>
    <p:sldId id="302" r:id="rId25"/>
    <p:sldId id="321" r:id="rId26"/>
    <p:sldId id="293" r:id="rId27"/>
    <p:sldId id="301" r:id="rId28"/>
    <p:sldId id="297" r:id="rId29"/>
    <p:sldId id="322" r:id="rId30"/>
    <p:sldId id="330" r:id="rId31"/>
    <p:sldId id="329" r:id="rId32"/>
    <p:sldId id="331" r:id="rId33"/>
    <p:sldId id="319" r:id="rId34"/>
    <p:sldId id="299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FD125A-AF3D-4024-880A-FE5862DA2AAE}" type="doc">
      <dgm:prSet loTypeId="urn:microsoft.com/office/officeart/2005/8/layout/cycle3" loCatId="cycle" qsTypeId="urn:microsoft.com/office/officeart/2005/8/quickstyle/simple1#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C362F81E-4905-41F5-8851-BC97C55AFF4B}">
      <dgm:prSet phldrT="[Text]"/>
      <dgm:spPr>
        <a:solidFill>
          <a:srgbClr val="FFCC00"/>
        </a:solidFill>
        <a:ln>
          <a:noFill/>
        </a:ln>
      </dgm:spPr>
      <dgm:t>
        <a:bodyPr/>
        <a:lstStyle/>
        <a:p>
          <a:r>
            <a:rPr lang="en-US" dirty="0" smtClean="0"/>
            <a:t>PRECIS RCM</a:t>
          </a:r>
          <a:endParaRPr lang="en-US" dirty="0"/>
        </a:p>
      </dgm:t>
    </dgm:pt>
    <dgm:pt modelId="{632AE1A7-3A43-4A66-9E35-633E7F621E28}" type="parTrans" cxnId="{B6039A9E-E98C-4153-B9EE-240F08B8F9C2}">
      <dgm:prSet/>
      <dgm:spPr/>
      <dgm:t>
        <a:bodyPr/>
        <a:lstStyle/>
        <a:p>
          <a:endParaRPr lang="en-US"/>
        </a:p>
      </dgm:t>
    </dgm:pt>
    <dgm:pt modelId="{5B2CFDD9-4D86-46DE-BD41-9BE400B11DCC}" type="sibTrans" cxnId="{B6039A9E-E98C-4153-B9EE-240F08B8F9C2}">
      <dgm:prSet/>
      <dgm:spPr/>
      <dgm:t>
        <a:bodyPr/>
        <a:lstStyle/>
        <a:p>
          <a:endParaRPr lang="en-US"/>
        </a:p>
      </dgm:t>
    </dgm:pt>
    <dgm:pt modelId="{C7BDAAF0-C075-4D0E-8E67-007295161C80}">
      <dgm:prSet phldrT="[Text]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dirty="0" smtClean="0"/>
            <a:t>WRF RCM</a:t>
          </a:r>
          <a:endParaRPr lang="en-US" dirty="0"/>
        </a:p>
      </dgm:t>
    </dgm:pt>
    <dgm:pt modelId="{3FACAE81-E496-4D0D-892C-41AE9FBADF40}" type="parTrans" cxnId="{8A781816-8E1A-46FD-B258-72089A05F870}">
      <dgm:prSet/>
      <dgm:spPr/>
      <dgm:t>
        <a:bodyPr/>
        <a:lstStyle/>
        <a:p>
          <a:endParaRPr lang="en-US"/>
        </a:p>
      </dgm:t>
    </dgm:pt>
    <dgm:pt modelId="{6B0D89DF-F770-42F8-925E-AF4927A83C86}" type="sibTrans" cxnId="{8A781816-8E1A-46FD-B258-72089A05F870}">
      <dgm:prSet/>
      <dgm:spPr/>
      <dgm:t>
        <a:bodyPr/>
        <a:lstStyle/>
        <a:p>
          <a:endParaRPr lang="en-US"/>
        </a:p>
      </dgm:t>
    </dgm:pt>
    <dgm:pt modelId="{BAB45695-7FAE-4967-B5A9-A355E4E367FF}">
      <dgm:prSet phldrT="[Text]"/>
      <dgm:spPr>
        <a:solidFill>
          <a:srgbClr val="CC00CC"/>
        </a:solidFill>
        <a:ln>
          <a:noFill/>
        </a:ln>
      </dgm:spPr>
      <dgm:t>
        <a:bodyPr/>
        <a:lstStyle/>
        <a:p>
          <a:r>
            <a:rPr lang="en-US" dirty="0" smtClean="0"/>
            <a:t>SDSM</a:t>
          </a:r>
          <a:endParaRPr lang="en-US" dirty="0"/>
        </a:p>
      </dgm:t>
    </dgm:pt>
    <dgm:pt modelId="{377E66B3-01CF-4161-9A60-AE6736A8BE4E}" type="parTrans" cxnId="{54B699AE-D59C-4E12-9E24-A71B444766C5}">
      <dgm:prSet/>
      <dgm:spPr/>
      <dgm:t>
        <a:bodyPr/>
        <a:lstStyle/>
        <a:p>
          <a:endParaRPr lang="en-US"/>
        </a:p>
      </dgm:t>
    </dgm:pt>
    <dgm:pt modelId="{703B01FD-A0E5-4E3A-9111-0E3928ED6A2B}" type="sibTrans" cxnId="{54B699AE-D59C-4E12-9E24-A71B444766C5}">
      <dgm:prSet/>
      <dgm:spPr/>
      <dgm:t>
        <a:bodyPr/>
        <a:lstStyle/>
        <a:p>
          <a:endParaRPr lang="en-US"/>
        </a:p>
      </dgm:t>
    </dgm:pt>
    <dgm:pt modelId="{95707461-2D09-46BA-8BA3-E025A27D48A4}">
      <dgm:prSet phldrT="[Text]"/>
      <dgm:spPr>
        <a:solidFill>
          <a:srgbClr val="00B0F0"/>
        </a:solidFill>
        <a:ln>
          <a:noFill/>
        </a:ln>
      </dgm:spPr>
      <dgm:t>
        <a:bodyPr/>
        <a:lstStyle/>
        <a:p>
          <a:r>
            <a:rPr lang="en-US" dirty="0" smtClean="0"/>
            <a:t>MRI AGCM (20 km)</a:t>
          </a:r>
          <a:endParaRPr lang="en-US" dirty="0"/>
        </a:p>
      </dgm:t>
    </dgm:pt>
    <dgm:pt modelId="{3BAF10DF-6730-4F95-BDD9-303CB5880AA4}" type="parTrans" cxnId="{A4C21677-E2B3-40CA-9B6B-56DE54AE52CF}">
      <dgm:prSet/>
      <dgm:spPr/>
      <dgm:t>
        <a:bodyPr/>
        <a:lstStyle/>
        <a:p>
          <a:endParaRPr lang="en-US"/>
        </a:p>
      </dgm:t>
    </dgm:pt>
    <dgm:pt modelId="{3C0A5D42-E374-4831-906E-4E2A707C50FF}" type="sibTrans" cxnId="{A4C21677-E2B3-40CA-9B6B-56DE54AE52CF}">
      <dgm:prSet/>
      <dgm:spPr/>
      <dgm:t>
        <a:bodyPr/>
        <a:lstStyle/>
        <a:p>
          <a:endParaRPr lang="en-US"/>
        </a:p>
      </dgm:t>
    </dgm:pt>
    <dgm:pt modelId="{6A6F25E3-0725-4465-B1A7-01FB959D39D9}">
      <dgm:prSet phldrT="[Text]"/>
      <dgm:spPr>
        <a:solidFill>
          <a:srgbClr val="92D050"/>
        </a:solidFill>
        <a:ln>
          <a:noFill/>
        </a:ln>
      </dgm:spPr>
      <dgm:t>
        <a:bodyPr/>
        <a:lstStyle/>
        <a:p>
          <a:r>
            <a:rPr lang="en-US" dirty="0" smtClean="0"/>
            <a:t>RegCM4.</a:t>
          </a:r>
          <a:endParaRPr lang="en-US" dirty="0"/>
        </a:p>
      </dgm:t>
    </dgm:pt>
    <dgm:pt modelId="{147B1EA5-BFF2-48AE-99D2-247FE24B2F87}" type="parTrans" cxnId="{60E1DD49-20D5-43BB-8C36-4FD12CE62ADB}">
      <dgm:prSet/>
      <dgm:spPr/>
      <dgm:t>
        <a:bodyPr/>
        <a:lstStyle/>
        <a:p>
          <a:endParaRPr lang="en-US"/>
        </a:p>
      </dgm:t>
    </dgm:pt>
    <dgm:pt modelId="{0128D4DA-9B88-4980-B8B5-733142C27C4B}" type="sibTrans" cxnId="{60E1DD49-20D5-43BB-8C36-4FD12CE62ADB}">
      <dgm:prSet/>
      <dgm:spPr/>
      <dgm:t>
        <a:bodyPr/>
        <a:lstStyle/>
        <a:p>
          <a:endParaRPr lang="en-US"/>
        </a:p>
      </dgm:t>
    </dgm:pt>
    <dgm:pt modelId="{8E290624-6F19-4556-82F0-2C1EBC665F2D}" type="pres">
      <dgm:prSet presAssocID="{9DFD125A-AF3D-4024-880A-FE5862DA2A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710AF1-3AA6-4EBC-9BBC-C61FEEDA5ECB}" type="pres">
      <dgm:prSet presAssocID="{9DFD125A-AF3D-4024-880A-FE5862DA2AAE}" presName="cycle" presStyleCnt="0"/>
      <dgm:spPr/>
    </dgm:pt>
    <dgm:pt modelId="{14B0C13E-D4F2-4885-8FE4-E107424DDAC6}" type="pres">
      <dgm:prSet presAssocID="{C362F81E-4905-41F5-8851-BC97C55AFF4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30B53D-31DC-44B2-B5C6-6EA2ECAA6F05}" type="pres">
      <dgm:prSet presAssocID="{5B2CFDD9-4D86-46DE-BD41-9BE400B11DCC}" presName="sibTransFirstNode" presStyleLbl="bgShp" presStyleIdx="0" presStyleCnt="1" custLinFactNeighborX="1379" custLinFactNeighborY="-1054"/>
      <dgm:spPr/>
      <dgm:t>
        <a:bodyPr/>
        <a:lstStyle/>
        <a:p>
          <a:endParaRPr lang="en-US"/>
        </a:p>
      </dgm:t>
    </dgm:pt>
    <dgm:pt modelId="{3DB79F57-C543-4937-B152-256239AAAAB0}" type="pres">
      <dgm:prSet presAssocID="{C7BDAAF0-C075-4D0E-8E67-007295161C80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DBDA8C-3A95-4AF4-9B50-D4666B80559F}" type="pres">
      <dgm:prSet presAssocID="{BAB45695-7FAE-4967-B5A9-A355E4E367FF}" presName="nodeFollowingNodes" presStyleLbl="node1" presStyleIdx="2" presStyleCnt="5" custRadScaleRad="103185" custRadScaleInc="-368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3B740D-FA44-4669-84A4-0B8C4346791F}" type="pres">
      <dgm:prSet presAssocID="{95707461-2D09-46BA-8BA3-E025A27D48A4}" presName="nodeFollowingNodes" presStyleLbl="node1" presStyleIdx="3" presStyleCnt="5" custRadScaleRad="86756" custRadScaleInc="312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CD303E-3C19-411D-BEAF-AFDB98EA85C4}" type="pres">
      <dgm:prSet presAssocID="{6A6F25E3-0725-4465-B1A7-01FB959D39D9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478604-4C82-4820-8288-9300CA4DB4AE}" type="presOf" srcId="{C7BDAAF0-C075-4D0E-8E67-007295161C80}" destId="{3DB79F57-C543-4937-B152-256239AAAAB0}" srcOrd="0" destOrd="0" presId="urn:microsoft.com/office/officeart/2005/8/layout/cycle3"/>
    <dgm:cxn modelId="{8A781816-8E1A-46FD-B258-72089A05F870}" srcId="{9DFD125A-AF3D-4024-880A-FE5862DA2AAE}" destId="{C7BDAAF0-C075-4D0E-8E67-007295161C80}" srcOrd="1" destOrd="0" parTransId="{3FACAE81-E496-4D0D-892C-41AE9FBADF40}" sibTransId="{6B0D89DF-F770-42F8-925E-AF4927A83C86}"/>
    <dgm:cxn modelId="{FB2D8538-067F-41D8-B5A8-6968BEA6311D}" type="presOf" srcId="{6A6F25E3-0725-4465-B1A7-01FB959D39D9}" destId="{CBCD303E-3C19-411D-BEAF-AFDB98EA85C4}" srcOrd="0" destOrd="0" presId="urn:microsoft.com/office/officeart/2005/8/layout/cycle3"/>
    <dgm:cxn modelId="{602C7F55-9A76-41A3-BEAE-97B2E98B888A}" type="presOf" srcId="{5B2CFDD9-4D86-46DE-BD41-9BE400B11DCC}" destId="{B430B53D-31DC-44B2-B5C6-6EA2ECAA6F05}" srcOrd="0" destOrd="0" presId="urn:microsoft.com/office/officeart/2005/8/layout/cycle3"/>
    <dgm:cxn modelId="{54B699AE-D59C-4E12-9E24-A71B444766C5}" srcId="{9DFD125A-AF3D-4024-880A-FE5862DA2AAE}" destId="{BAB45695-7FAE-4967-B5A9-A355E4E367FF}" srcOrd="2" destOrd="0" parTransId="{377E66B3-01CF-4161-9A60-AE6736A8BE4E}" sibTransId="{703B01FD-A0E5-4E3A-9111-0E3928ED6A2B}"/>
    <dgm:cxn modelId="{1F46E134-DDA1-4F79-8ADB-AE55DB5E1444}" type="presOf" srcId="{C362F81E-4905-41F5-8851-BC97C55AFF4B}" destId="{14B0C13E-D4F2-4885-8FE4-E107424DDAC6}" srcOrd="0" destOrd="0" presId="urn:microsoft.com/office/officeart/2005/8/layout/cycle3"/>
    <dgm:cxn modelId="{A4C21677-E2B3-40CA-9B6B-56DE54AE52CF}" srcId="{9DFD125A-AF3D-4024-880A-FE5862DA2AAE}" destId="{95707461-2D09-46BA-8BA3-E025A27D48A4}" srcOrd="3" destOrd="0" parTransId="{3BAF10DF-6730-4F95-BDD9-303CB5880AA4}" sibTransId="{3C0A5D42-E374-4831-906E-4E2A707C50FF}"/>
    <dgm:cxn modelId="{7A12F8FC-066C-4FB7-A708-0012F58C223C}" type="presOf" srcId="{BAB45695-7FAE-4967-B5A9-A355E4E367FF}" destId="{0EDBDA8C-3A95-4AF4-9B50-D4666B80559F}" srcOrd="0" destOrd="0" presId="urn:microsoft.com/office/officeart/2005/8/layout/cycle3"/>
    <dgm:cxn modelId="{60E1DD49-20D5-43BB-8C36-4FD12CE62ADB}" srcId="{9DFD125A-AF3D-4024-880A-FE5862DA2AAE}" destId="{6A6F25E3-0725-4465-B1A7-01FB959D39D9}" srcOrd="4" destOrd="0" parTransId="{147B1EA5-BFF2-48AE-99D2-247FE24B2F87}" sibTransId="{0128D4DA-9B88-4980-B8B5-733142C27C4B}"/>
    <dgm:cxn modelId="{B6039A9E-E98C-4153-B9EE-240F08B8F9C2}" srcId="{9DFD125A-AF3D-4024-880A-FE5862DA2AAE}" destId="{C362F81E-4905-41F5-8851-BC97C55AFF4B}" srcOrd="0" destOrd="0" parTransId="{632AE1A7-3A43-4A66-9E35-633E7F621E28}" sibTransId="{5B2CFDD9-4D86-46DE-BD41-9BE400B11DCC}"/>
    <dgm:cxn modelId="{5442C0EF-C6E7-4DCB-B3CE-182E3BE26BE4}" type="presOf" srcId="{9DFD125A-AF3D-4024-880A-FE5862DA2AAE}" destId="{8E290624-6F19-4556-82F0-2C1EBC665F2D}" srcOrd="0" destOrd="0" presId="urn:microsoft.com/office/officeart/2005/8/layout/cycle3"/>
    <dgm:cxn modelId="{CBD26C63-6718-4DC3-AC05-F9B7B82450F7}" type="presOf" srcId="{95707461-2D09-46BA-8BA3-E025A27D48A4}" destId="{C73B740D-FA44-4669-84A4-0B8C4346791F}" srcOrd="0" destOrd="0" presId="urn:microsoft.com/office/officeart/2005/8/layout/cycle3"/>
    <dgm:cxn modelId="{F16C339A-5F8C-4C75-8486-B2F3A8A388EF}" type="presParOf" srcId="{8E290624-6F19-4556-82F0-2C1EBC665F2D}" destId="{AE710AF1-3AA6-4EBC-9BBC-C61FEEDA5ECB}" srcOrd="0" destOrd="0" presId="urn:microsoft.com/office/officeart/2005/8/layout/cycle3"/>
    <dgm:cxn modelId="{54487894-75CE-4FAF-BD54-36DA41C2C022}" type="presParOf" srcId="{AE710AF1-3AA6-4EBC-9BBC-C61FEEDA5ECB}" destId="{14B0C13E-D4F2-4885-8FE4-E107424DDAC6}" srcOrd="0" destOrd="0" presId="urn:microsoft.com/office/officeart/2005/8/layout/cycle3"/>
    <dgm:cxn modelId="{389A9CA7-C1E0-4D1C-81AB-D5A4019D2460}" type="presParOf" srcId="{AE710AF1-3AA6-4EBC-9BBC-C61FEEDA5ECB}" destId="{B430B53D-31DC-44B2-B5C6-6EA2ECAA6F05}" srcOrd="1" destOrd="0" presId="urn:microsoft.com/office/officeart/2005/8/layout/cycle3"/>
    <dgm:cxn modelId="{98C211FF-1F99-47A9-8D42-179744E340C1}" type="presParOf" srcId="{AE710AF1-3AA6-4EBC-9BBC-C61FEEDA5ECB}" destId="{3DB79F57-C543-4937-B152-256239AAAAB0}" srcOrd="2" destOrd="0" presId="urn:microsoft.com/office/officeart/2005/8/layout/cycle3"/>
    <dgm:cxn modelId="{22F085EE-EE7A-496C-B092-41427EF166DF}" type="presParOf" srcId="{AE710AF1-3AA6-4EBC-9BBC-C61FEEDA5ECB}" destId="{0EDBDA8C-3A95-4AF4-9B50-D4666B80559F}" srcOrd="3" destOrd="0" presId="urn:microsoft.com/office/officeart/2005/8/layout/cycle3"/>
    <dgm:cxn modelId="{7BD7C0A7-AF75-47D9-A50A-05E28BB97D60}" type="presParOf" srcId="{AE710AF1-3AA6-4EBC-9BBC-C61FEEDA5ECB}" destId="{C73B740D-FA44-4669-84A4-0B8C4346791F}" srcOrd="4" destOrd="0" presId="urn:microsoft.com/office/officeart/2005/8/layout/cycle3"/>
    <dgm:cxn modelId="{F8B24D17-8F25-49BA-BF49-64FF595846A4}" type="presParOf" srcId="{AE710AF1-3AA6-4EBC-9BBC-C61FEEDA5ECB}" destId="{CBCD303E-3C19-411D-BEAF-AFDB98EA85C4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1F5E774-BE77-4B3C-ADA2-66826FCCF086}" type="datetimeFigureOut">
              <a:rPr lang="en-JM"/>
              <a:pPr>
                <a:defRPr/>
              </a:pPr>
              <a:t>05/05/2014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JM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JM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88C76E7-1FFB-4853-8F30-1BB74F2783AE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JM" smtClean="0"/>
          </a:p>
        </p:txBody>
      </p:sp>
      <p:sp>
        <p:nvSpPr>
          <p:cNvPr id="4813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801203C-48E5-4E7A-83BA-916E6A4D1305}" type="slidenum">
              <a:rPr lang="en-JM" sz="1200">
                <a:latin typeface="Calibri" pitchFamily="34" charset="0"/>
              </a:rPr>
              <a:pPr algn="r"/>
              <a:t>11</a:t>
            </a:fld>
            <a:endParaRPr lang="en-JM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JM" smtClean="0"/>
          </a:p>
        </p:txBody>
      </p:sp>
      <p:sp>
        <p:nvSpPr>
          <p:cNvPr id="5017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C260492-7A88-4255-AD56-BDF4B249B6E8}" type="slidenum">
              <a:rPr lang="en-JM" sz="1200">
                <a:latin typeface="Calibri" pitchFamily="34" charset="0"/>
              </a:rPr>
              <a:pPr algn="r"/>
              <a:t>12</a:t>
            </a:fld>
            <a:endParaRPr lang="en-JM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JM" smtClean="0"/>
          </a:p>
        </p:txBody>
      </p:sp>
      <p:sp>
        <p:nvSpPr>
          <p:cNvPr id="5222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253A91D-3389-4C3E-94E4-8495A5C9CC4C}" type="slidenum">
              <a:rPr lang="en-JM" sz="1200">
                <a:latin typeface="Calibri" pitchFamily="34" charset="0"/>
              </a:rPr>
              <a:pPr algn="r"/>
              <a:t>13</a:t>
            </a:fld>
            <a:endParaRPr lang="en-JM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JM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F65ED1-AD83-41AF-A6D3-21E6B22B7802}" type="slidenum">
              <a:rPr lang="en-JM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JM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JM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12630E-8170-476A-A354-D5D32F8A0FF0}" type="slidenum">
              <a:rPr lang="en-JM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JM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topmen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905000" y="1981200"/>
            <a:ext cx="7027333" cy="1894362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905000" y="3886200"/>
            <a:ext cx="7027333" cy="1371600"/>
          </a:xfrm>
        </p:spPr>
        <p:txBody>
          <a:bodyPr/>
          <a:lstStyle>
            <a:lvl1pPr marL="0" indent="0" algn="ctr">
              <a:buNone/>
              <a:defRPr sz="18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016000" y="2362200"/>
            <a:ext cx="7027333" cy="1894362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016000" y="4267200"/>
            <a:ext cx="7027333" cy="1371600"/>
          </a:xfrm>
        </p:spPr>
        <p:txBody>
          <a:bodyPr/>
          <a:lstStyle>
            <a:lvl1pPr marL="0" indent="0" algn="ctr">
              <a:buNone/>
              <a:defRPr sz="18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067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99067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0"/>
          </p:nvPr>
        </p:nvSpPr>
        <p:spPr>
          <a:xfrm>
            <a:off x="4826000" y="6477000"/>
            <a:ext cx="609600" cy="381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A84B940-BA41-408A-8530-2D91EA425392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90678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067800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972550" y="0"/>
            <a:ext cx="85725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913813" y="0"/>
            <a:ext cx="1539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86301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6868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739188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8713788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791575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05875" y="0"/>
            <a:ext cx="46038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28" descr="topmen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016000" y="2362200"/>
            <a:ext cx="7027333" cy="1894362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016000" y="4267200"/>
            <a:ext cx="7027333" cy="1371600"/>
          </a:xfrm>
        </p:spPr>
        <p:txBody>
          <a:bodyPr/>
          <a:lstStyle>
            <a:lvl1pPr marL="0" indent="0" algn="ctr">
              <a:buNone/>
              <a:defRPr sz="18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067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99067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2B839-813A-446A-8D37-BE9554679EB9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87552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006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0F899-C04C-4738-AF40-1F9B02708366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6696" y="155448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962024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768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962024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848224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8254-2AAE-4F42-9262-888510CB26E2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B382638-C61B-4DD2-B97E-0F4229EBE946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5522D-EDFD-4AC3-BA59-2632831FEE95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08195-AF8C-419E-A8D7-775447368937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6696" y="155448"/>
            <a:ext cx="7537704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24000"/>
            <a:ext cx="7354824" cy="445418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</a:defRPr>
            </a:lvl1pPr>
          </a:lstStyle>
          <a:p>
            <a:pPr>
              <a:defRPr/>
            </a:pPr>
            <a:fld id="{1A4522A5-049B-4979-9DEA-0F3AE621B8BC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399" y="274638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2057399" y="1600200"/>
            <a:ext cx="64008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32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057400" y="1600200"/>
            <a:ext cx="312115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337048" y="1600200"/>
            <a:ext cx="312115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8" name="Slide Number Placeholder 6"/>
          <p:cNvSpPr txBox="1">
            <a:spLocks noGrp="1"/>
          </p:cNvSpPr>
          <p:nvPr/>
        </p:nvSpPr>
        <p:spPr>
          <a:xfrm>
            <a:off x="342900" y="558800"/>
            <a:ext cx="1143000" cy="6096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CLIMATE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STUDIES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GROUP</a:t>
            </a:r>
            <a:b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</a:br>
            <a:r>
              <a:rPr lang="en-US" sz="11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+mn-cs"/>
              </a:rPr>
              <a:t>MONA</a:t>
            </a: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730" y="677716"/>
            <a:ext cx="6019271" cy="77008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320"/>
            <a:ext cx="648309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2057400" y="2362200"/>
            <a:ext cx="3143319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391081" y="2362200"/>
            <a:ext cx="3143319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2057400" y="1569720"/>
            <a:ext cx="3143319" cy="6583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5362505" y="1569720"/>
            <a:ext cx="3143319" cy="6583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320"/>
            <a:ext cx="62547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32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57400" y="1600200"/>
            <a:ext cx="6400800" cy="48736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320"/>
            <a:ext cx="6400800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524000"/>
            <a:ext cx="6400800" cy="48768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0"/>
          </p:nvPr>
        </p:nvSpPr>
        <p:spPr>
          <a:xfrm>
            <a:off x="4826000" y="6477000"/>
            <a:ext cx="609600" cy="381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4D4F905-4F4B-46F8-A664-F341934A1B4B}" type="slidenum">
              <a:rPr lang="en-JM"/>
              <a:pPr>
                <a:defRPr/>
              </a:pPr>
              <a:t>‹#›</a:t>
            </a:fld>
            <a:endParaRPr lang="en-JM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133600" y="3810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JM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133600" y="2514600"/>
            <a:ext cx="62547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JM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2209800" y="155575"/>
            <a:ext cx="625475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2209800" y="1600200"/>
            <a:ext cx="625475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4" descr="C:\Documents and Settings\10018776\My Documents\My Pictures\Work Related\uwicrest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4800" y="228600"/>
            <a:ext cx="11144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b="1" kern="1200" cap="sm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rgbClr val="C00000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rgbClr val="C00000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C0000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C0000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2133600" y="274638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JM" smtClean="0"/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133600" y="1600200"/>
            <a:ext cx="6400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JM" smtClean="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73825"/>
            <a:ext cx="9151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96950" y="155575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34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9695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pic>
        <p:nvPicPr>
          <p:cNvPr id="14344" name="Picture 16" descr="nolayer_lowerbar.pn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648970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826000" y="6477000"/>
            <a:ext cx="609600" cy="3810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CD04B4-A4ED-483D-9BC1-7A38F02BC75C}" type="slidenum">
              <a:rPr lang="en-JM"/>
              <a:pPr>
                <a:defRPr/>
              </a:pPr>
              <a:t>‹#›</a:t>
            </a:fld>
            <a:endParaRPr lang="en-JM"/>
          </a:p>
        </p:txBody>
      </p:sp>
      <p:sp>
        <p:nvSpPr>
          <p:cNvPr id="18" name="Oval 17"/>
          <p:cNvSpPr/>
          <p:nvPr/>
        </p:nvSpPr>
        <p:spPr>
          <a:xfrm>
            <a:off x="4953000" y="6527800"/>
            <a:ext cx="338138" cy="304800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>
              <a:solidFill>
                <a:prstClr val="white"/>
              </a:solidFill>
            </a:endParaRPr>
          </a:p>
        </p:txBody>
      </p:sp>
      <p:pic>
        <p:nvPicPr>
          <p:cNvPr id="14347" name="Picture 11" descr="crest.gif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54000" y="647700"/>
            <a:ext cx="4651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04" r:id="rId2"/>
    <p:sldLayoutId id="2147483703" r:id="rId3"/>
    <p:sldLayoutId id="2147483702" r:id="rId4"/>
    <p:sldLayoutId id="2147483717" r:id="rId5"/>
    <p:sldLayoutId id="2147483701" r:id="rId6"/>
    <p:sldLayoutId id="2147483700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b="1" kern="1200" cap="sm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entury Schoolbook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rgbClr val="C00000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rgbClr val="C00000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C0000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C0000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27863" cy="189388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Research in the Caribbean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Subtitle 2"/>
          <p:cNvSpPr>
            <a:spLocks noGrp="1"/>
          </p:cNvSpPr>
          <p:nvPr>
            <p:ph type="subTitle" idx="1"/>
          </p:nvPr>
        </p:nvSpPr>
        <p:spPr>
          <a:xfrm>
            <a:off x="1066800" y="5486400"/>
            <a:ext cx="7027863" cy="1371600"/>
          </a:xfrm>
        </p:spPr>
        <p:txBody>
          <a:bodyPr/>
          <a:lstStyle/>
          <a:p>
            <a:r>
              <a:rPr lang="en-JM" smtClean="0">
                <a:solidFill>
                  <a:schemeClr val="tx1"/>
                </a:solidFill>
              </a:rPr>
              <a:t>Climate Studies Group, Mona (CSGM)</a:t>
            </a:r>
          </a:p>
          <a:p>
            <a:r>
              <a:rPr lang="en-JM" smtClean="0">
                <a:solidFill>
                  <a:schemeClr val="tx1"/>
                </a:solidFill>
              </a:rPr>
              <a:t>Department of Physics</a:t>
            </a:r>
          </a:p>
          <a:p>
            <a:r>
              <a:rPr lang="en-JM" smtClean="0">
                <a:solidFill>
                  <a:schemeClr val="tx1"/>
                </a:solidFill>
              </a:rPr>
              <a:t>University of the West Indies, Mona</a:t>
            </a:r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838200"/>
            <a:ext cx="9906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A80837-0018-44D9-BB84-24193B6CEC29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JM" smtClean="0">
              <a:cs typeface="Arial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Well What About Last Year?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6" name="TextBox 15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0" name="TextBox 19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2" name="TextBox 21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6090" name="TextBox 23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pic>
        <p:nvPicPr>
          <p:cNvPr id="25" name="Picture 2" descr="C:\Users\Rochelle\Documents\MATLAB\ja_spi12_ts1881-2009.png"/>
          <p:cNvPicPr>
            <a:picLocks noChangeAspect="1" noChangeArrowheads="1"/>
          </p:cNvPicPr>
          <p:nvPr/>
        </p:nvPicPr>
        <p:blipFill rotWithShape="1">
          <a:blip r:embed="rId2"/>
          <a:srcRect l="9396" t="2188" r="7751" b="4431"/>
          <a:stretch/>
        </p:blipFill>
        <p:spPr bwMode="auto">
          <a:xfrm>
            <a:off x="1524000" y="2438400"/>
            <a:ext cx="6553200" cy="248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1524000" y="5257800"/>
            <a:ext cx="6553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Calibri" pitchFamily="34" charset="0"/>
              </a:rPr>
              <a:t>Interest: 	Explaining modes of variability and manifestation of those modes.</a:t>
            </a:r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	</a:t>
            </a:r>
            <a:endParaRPr lang="en-US" b="1" i="1">
              <a:solidFill>
                <a:schemeClr val="accent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EDD549-A8A1-4527-8A92-94F8A84999EF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JM" smtClean="0">
              <a:cs typeface="Arial" charset="0"/>
            </a:endParaRPr>
          </a:p>
        </p:txBody>
      </p:sp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3"/>
          <a:srcRect l="52872" t="14381" r="8139" b="61246"/>
          <a:stretch>
            <a:fillRect/>
          </a:stretch>
        </p:blipFill>
        <p:spPr bwMode="auto">
          <a:xfrm>
            <a:off x="4191000" y="5029200"/>
            <a:ext cx="2447925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8"/>
          <p:cNvPicPr>
            <a:picLocks noChangeAspect="1" noChangeArrowheads="1"/>
          </p:cNvPicPr>
          <p:nvPr/>
        </p:nvPicPr>
        <p:blipFill>
          <a:blip r:embed="rId4"/>
          <a:srcRect l="51257" t="60551" r="6834" b="12654"/>
          <a:stretch>
            <a:fillRect/>
          </a:stretch>
        </p:blipFill>
        <p:spPr bwMode="auto">
          <a:xfrm>
            <a:off x="1447800" y="3276600"/>
            <a:ext cx="28162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/>
          <a:srcRect l="51958" t="14291" r="8269" b="61284"/>
          <a:stretch>
            <a:fillRect/>
          </a:stretch>
        </p:blipFill>
        <p:spPr bwMode="auto">
          <a:xfrm>
            <a:off x="6324600" y="3200400"/>
            <a:ext cx="25193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6" descr="sm_dec97-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0" y="1752600"/>
            <a:ext cx="26368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Rectangle 16"/>
          <p:cNvSpPr txBox="1">
            <a:spLocks noChangeArrowheads="1"/>
          </p:cNvSpPr>
          <p:nvPr/>
        </p:nvSpPr>
        <p:spPr bwMode="auto">
          <a:xfrm>
            <a:off x="4287838" y="3708400"/>
            <a:ext cx="16557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663300"/>
                </a:solidFill>
                <a:latin typeface="Calibri" pitchFamily="34" charset="0"/>
              </a:rPr>
              <a:t>	2. Dry season drier in south Caribbean</a:t>
            </a:r>
            <a:endParaRPr lang="en-US" sz="1600">
              <a:solidFill>
                <a:srgbClr val="663300"/>
              </a:solidFill>
              <a:latin typeface="Calibri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419475" y="2708275"/>
            <a:ext cx="64770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7112" name="Rectangle 16"/>
          <p:cNvSpPr txBox="1">
            <a:spLocks noChangeArrowheads="1"/>
          </p:cNvSpPr>
          <p:nvPr/>
        </p:nvSpPr>
        <p:spPr bwMode="auto">
          <a:xfrm>
            <a:off x="1676400" y="4953000"/>
            <a:ext cx="16557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663300"/>
                </a:solidFill>
                <a:latin typeface="Calibri" pitchFamily="34" charset="0"/>
              </a:rPr>
              <a:t>	1. Late wet season drier in most of the Caribbean</a:t>
            </a:r>
            <a:endParaRPr lang="en-US" sz="1600">
              <a:solidFill>
                <a:srgbClr val="663300"/>
              </a:solidFill>
              <a:latin typeface="Calibri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6372225" y="2708275"/>
            <a:ext cx="576263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7114" name="Rectangle 16"/>
          <p:cNvSpPr txBox="1">
            <a:spLocks noChangeArrowheads="1"/>
          </p:cNvSpPr>
          <p:nvPr/>
        </p:nvSpPr>
        <p:spPr bwMode="auto">
          <a:xfrm>
            <a:off x="6858000" y="4953000"/>
            <a:ext cx="17446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663300"/>
                </a:solidFill>
                <a:latin typeface="Calibri" pitchFamily="34" charset="0"/>
              </a:rPr>
              <a:t>	3. Early Wet season drier in most of the Caribbean</a:t>
            </a:r>
            <a:endParaRPr lang="en-US" sz="1600">
              <a:solidFill>
                <a:srgbClr val="663300"/>
              </a:solidFill>
              <a:latin typeface="Calibri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076825" y="2708275"/>
            <a:ext cx="0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72000" y="1825625"/>
            <a:ext cx="12954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80000"/>
              <a:defRPr/>
            </a:pPr>
            <a:r>
              <a:rPr lang="en-GB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El Niño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Modes of Variability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4" name="TextBox 23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8" name="TextBox 27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0" name="TextBox 29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7125" name="TextBox 31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E5D894-5CF2-4741-B46F-757675EDF9DE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JM" smtClean="0">
              <a:cs typeface="Arial" charset="0"/>
            </a:endParaRPr>
          </a:p>
        </p:txBody>
      </p:sp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3"/>
          <a:srcRect l="52872" t="14381" r="8139" b="61246"/>
          <a:stretch>
            <a:fillRect/>
          </a:stretch>
        </p:blipFill>
        <p:spPr bwMode="auto">
          <a:xfrm>
            <a:off x="4191000" y="5029200"/>
            <a:ext cx="2447925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8"/>
          <p:cNvPicPr>
            <a:picLocks noChangeAspect="1" noChangeArrowheads="1"/>
          </p:cNvPicPr>
          <p:nvPr/>
        </p:nvPicPr>
        <p:blipFill>
          <a:blip r:embed="rId4"/>
          <a:srcRect l="51257" t="60551" r="6834" b="12654"/>
          <a:stretch>
            <a:fillRect/>
          </a:stretch>
        </p:blipFill>
        <p:spPr bwMode="auto">
          <a:xfrm>
            <a:off x="1447800" y="3276600"/>
            <a:ext cx="28162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/>
          <a:srcRect l="51958" t="14291" r="8269" b="61284"/>
          <a:stretch>
            <a:fillRect/>
          </a:stretch>
        </p:blipFill>
        <p:spPr bwMode="auto">
          <a:xfrm>
            <a:off x="6324600" y="3200400"/>
            <a:ext cx="25193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6" descr="sm_dec97-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0" y="1752600"/>
            <a:ext cx="26368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Rectangle 16"/>
          <p:cNvSpPr txBox="1">
            <a:spLocks noChangeArrowheads="1"/>
          </p:cNvSpPr>
          <p:nvPr/>
        </p:nvSpPr>
        <p:spPr bwMode="auto">
          <a:xfrm>
            <a:off x="4287838" y="3708400"/>
            <a:ext cx="16557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663300"/>
                </a:solidFill>
                <a:latin typeface="Calibri" pitchFamily="34" charset="0"/>
              </a:rPr>
              <a:t>	2. Dry season drier in south Caribbean</a:t>
            </a:r>
            <a:endParaRPr lang="en-US" sz="1600">
              <a:solidFill>
                <a:srgbClr val="663300"/>
              </a:solidFill>
              <a:latin typeface="Calibri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419475" y="2708275"/>
            <a:ext cx="64770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9160" name="Rectangle 16"/>
          <p:cNvSpPr txBox="1">
            <a:spLocks noChangeArrowheads="1"/>
          </p:cNvSpPr>
          <p:nvPr/>
        </p:nvSpPr>
        <p:spPr bwMode="auto">
          <a:xfrm>
            <a:off x="1676400" y="4953000"/>
            <a:ext cx="16557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663300"/>
                </a:solidFill>
                <a:latin typeface="Calibri" pitchFamily="34" charset="0"/>
              </a:rPr>
              <a:t>	1. Late wet season drier in most of the Caribbean</a:t>
            </a:r>
            <a:endParaRPr lang="en-US" sz="1600">
              <a:solidFill>
                <a:srgbClr val="663300"/>
              </a:solidFill>
              <a:latin typeface="Calibri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6372225" y="2708275"/>
            <a:ext cx="576263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9162" name="Rectangle 16"/>
          <p:cNvSpPr txBox="1">
            <a:spLocks noChangeArrowheads="1"/>
          </p:cNvSpPr>
          <p:nvPr/>
        </p:nvSpPr>
        <p:spPr bwMode="auto">
          <a:xfrm>
            <a:off x="6858000" y="4953000"/>
            <a:ext cx="17446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663300"/>
                </a:solidFill>
                <a:latin typeface="Calibri" pitchFamily="34" charset="0"/>
              </a:rPr>
              <a:t>	3. Early Wet season drier in most of the Caribbean</a:t>
            </a:r>
            <a:endParaRPr lang="en-US" sz="1600">
              <a:solidFill>
                <a:srgbClr val="663300"/>
              </a:solidFill>
              <a:latin typeface="Calibri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076825" y="2708275"/>
            <a:ext cx="0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72000" y="1825625"/>
            <a:ext cx="12954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80000"/>
              <a:defRPr/>
            </a:pPr>
            <a:r>
              <a:rPr lang="en-GB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El Niño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Modes of Variability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4" name="TextBox 23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8" name="TextBox 27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0" name="TextBox 29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9173" name="TextBox 31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sp>
        <p:nvSpPr>
          <p:cNvPr id="49174" name="Rectangle 16"/>
          <p:cNvSpPr txBox="1">
            <a:spLocks noChangeArrowheads="1"/>
          </p:cNvSpPr>
          <p:nvPr/>
        </p:nvSpPr>
        <p:spPr bwMode="auto">
          <a:xfrm>
            <a:off x="4343400" y="4470400"/>
            <a:ext cx="1905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339933"/>
                </a:solidFill>
                <a:latin typeface="Calibri" pitchFamily="34" charset="0"/>
              </a:rPr>
              <a:t>	Changes large scale circulations</a:t>
            </a:r>
            <a:endParaRPr lang="en-US" sz="1600">
              <a:solidFill>
                <a:srgbClr val="339933"/>
              </a:solidFill>
              <a:latin typeface="Calibri" pitchFamily="34" charset="0"/>
            </a:endParaRPr>
          </a:p>
        </p:txBody>
      </p:sp>
      <p:sp>
        <p:nvSpPr>
          <p:cNvPr id="49175" name="Rectangle 16"/>
          <p:cNvSpPr txBox="1">
            <a:spLocks noChangeArrowheads="1"/>
          </p:cNvSpPr>
          <p:nvPr/>
        </p:nvSpPr>
        <p:spPr bwMode="auto">
          <a:xfrm>
            <a:off x="1925638" y="5867400"/>
            <a:ext cx="16557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339933"/>
                </a:solidFill>
                <a:latin typeface="Calibri" pitchFamily="34" charset="0"/>
              </a:rPr>
              <a:t>Increases shear</a:t>
            </a:r>
            <a:endParaRPr lang="en-US" sz="1600">
              <a:solidFill>
                <a:srgbClr val="339933"/>
              </a:solidFill>
              <a:latin typeface="Calibri" pitchFamily="34" charset="0"/>
            </a:endParaRPr>
          </a:p>
        </p:txBody>
      </p:sp>
      <p:sp>
        <p:nvSpPr>
          <p:cNvPr id="49176" name="Rectangle 16"/>
          <p:cNvSpPr txBox="1">
            <a:spLocks noChangeArrowheads="1"/>
          </p:cNvSpPr>
          <p:nvPr/>
        </p:nvSpPr>
        <p:spPr bwMode="auto">
          <a:xfrm>
            <a:off x="6934200" y="59436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7938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1600" b="1">
                <a:solidFill>
                  <a:srgbClr val="339933"/>
                </a:solidFill>
                <a:latin typeface="Calibri" pitchFamily="34" charset="0"/>
              </a:rPr>
              <a:t>Warms Caribbean Sea</a:t>
            </a:r>
            <a:endParaRPr lang="en-US" sz="1600">
              <a:solidFill>
                <a:srgbClr val="339933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FB44B0-C2F7-44B2-BBF6-C1B9B2BB3E6C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JM" smtClean="0"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9575" y="1776413"/>
            <a:ext cx="6397625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80000"/>
              <a:defRPr/>
            </a:pPr>
            <a:r>
              <a:rPr lang="en-GB" sz="2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NAO+ ENSO</a:t>
            </a:r>
            <a:endParaRPr lang="en-GB" dirty="0">
              <a:solidFill>
                <a:srgbClr val="0070C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1203" name="Rectangle 14"/>
          <p:cNvSpPr txBox="1">
            <a:spLocks noChangeArrowheads="1"/>
          </p:cNvSpPr>
          <p:nvPr/>
        </p:nvSpPr>
        <p:spPr bwMode="auto">
          <a:xfrm>
            <a:off x="2700338" y="5300663"/>
            <a:ext cx="44624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"/>
            </a:pPr>
            <a:r>
              <a:rPr lang="en-US" sz="2000">
                <a:latin typeface="Calibri" pitchFamily="34" charset="0"/>
              </a:rPr>
              <a:t>Combinations of Patterns of variability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"/>
            </a:pPr>
            <a:endParaRPr lang="en-US" sz="2000">
              <a:latin typeface="Calibri" pitchFamily="34" charset="0"/>
            </a:endParaRP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"/>
            </a:pPr>
            <a:endParaRPr lang="en-US" sz="2000">
              <a:latin typeface="Calibri" pitchFamily="34" charset="0"/>
            </a:endParaRP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Char char=""/>
            </a:pPr>
            <a:endParaRPr lang="en-US" sz="2000">
              <a:latin typeface="Calibri" pitchFamily="34" charset="0"/>
            </a:endParaRPr>
          </a:p>
        </p:txBody>
      </p:sp>
      <p:pic>
        <p:nvPicPr>
          <p:cNvPr id="11" name="Picture 2" descr="triangle"/>
          <p:cNvPicPr>
            <a:picLocks noChangeAspect="1" noChangeArrowheads="1"/>
          </p:cNvPicPr>
          <p:nvPr/>
        </p:nvPicPr>
        <p:blipFill>
          <a:blip r:embed="rId3"/>
          <a:srcRect l="39763" r="21165" b="15773"/>
          <a:stretch>
            <a:fillRect/>
          </a:stretch>
        </p:blipFill>
        <p:spPr bwMode="auto">
          <a:xfrm>
            <a:off x="3032125" y="2390775"/>
            <a:ext cx="4492625" cy="2592388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2" name="Ellipse 7"/>
          <p:cNvSpPr/>
          <p:nvPr/>
        </p:nvSpPr>
        <p:spPr>
          <a:xfrm>
            <a:off x="3216275" y="2366963"/>
            <a:ext cx="2438400" cy="1066800"/>
          </a:xfrm>
          <a:prstGeom prst="ellipse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06" name="ZoneTexte 8"/>
          <p:cNvSpPr txBox="1">
            <a:spLocks noChangeArrowheads="1"/>
          </p:cNvSpPr>
          <p:nvPr/>
        </p:nvSpPr>
        <p:spPr bwMode="auto">
          <a:xfrm>
            <a:off x="1692275" y="2366963"/>
            <a:ext cx="1600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omic Sans MS" pitchFamily="66" charset="0"/>
              </a:rPr>
              <a:t>+50% a 3-5 yrs</a:t>
            </a:r>
          </a:p>
          <a:p>
            <a:r>
              <a:rPr lang="en-US" sz="1200">
                <a:latin typeface="Comic Sans MS" pitchFamily="66" charset="0"/>
              </a:rPr>
              <a:t>+15-30% a 5-10 yrs</a:t>
            </a:r>
          </a:p>
          <a:p>
            <a:r>
              <a:rPr lang="en-US" sz="1200">
                <a:latin typeface="Comic Sans MS" pitchFamily="66" charset="0"/>
              </a:rPr>
              <a:t>20% a &gt;10 yrs</a:t>
            </a:r>
          </a:p>
        </p:txBody>
      </p:sp>
      <p:sp>
        <p:nvSpPr>
          <p:cNvPr id="15" name="Ellipse 9"/>
          <p:cNvSpPr/>
          <p:nvPr/>
        </p:nvSpPr>
        <p:spPr>
          <a:xfrm>
            <a:off x="5807075" y="2595563"/>
            <a:ext cx="1066800" cy="2514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Ellipse 11"/>
          <p:cNvSpPr/>
          <p:nvPr/>
        </p:nvSpPr>
        <p:spPr>
          <a:xfrm>
            <a:off x="2843213" y="4478338"/>
            <a:ext cx="3657600" cy="779462"/>
          </a:xfrm>
          <a:prstGeom prst="ellipse">
            <a:avLst/>
          </a:prstGeom>
          <a:solidFill>
            <a:schemeClr val="accent3">
              <a:lumMod val="60000"/>
              <a:lumOff val="40000"/>
              <a:alpha val="37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09" name="ZoneTexte 13"/>
          <p:cNvSpPr txBox="1">
            <a:spLocks noChangeArrowheads="1"/>
          </p:cNvSpPr>
          <p:nvPr/>
        </p:nvSpPr>
        <p:spPr bwMode="auto">
          <a:xfrm>
            <a:off x="1692275" y="4622800"/>
            <a:ext cx="1497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Comic Sans MS" pitchFamily="66" charset="0"/>
              </a:rPr>
              <a:t>+60% a 3-5 yrs</a:t>
            </a:r>
          </a:p>
          <a:p>
            <a:r>
              <a:rPr lang="en-US" sz="1200">
                <a:latin typeface="Comic Sans MS" pitchFamily="66" charset="0"/>
              </a:rPr>
              <a:t>15-30% a 5-10 yrs</a:t>
            </a:r>
          </a:p>
        </p:txBody>
      </p:sp>
      <p:sp>
        <p:nvSpPr>
          <p:cNvPr id="51210" name="ZoneTexte 12"/>
          <p:cNvSpPr txBox="1">
            <a:spLocks noChangeArrowheads="1"/>
          </p:cNvSpPr>
          <p:nvPr/>
        </p:nvSpPr>
        <p:spPr bwMode="auto">
          <a:xfrm>
            <a:off x="6875463" y="2598738"/>
            <a:ext cx="1498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Comic Sans MS" pitchFamily="66" charset="0"/>
              </a:rPr>
              <a:t>&lt;50% a 3-5 yrs</a:t>
            </a:r>
          </a:p>
          <a:p>
            <a:r>
              <a:rPr lang="en-US" sz="1200">
                <a:latin typeface="Comic Sans MS" pitchFamily="66" charset="0"/>
              </a:rPr>
              <a:t>15-30% a 5-10 yrs</a:t>
            </a:r>
          </a:p>
          <a:p>
            <a:r>
              <a:rPr lang="en-US" sz="1200">
                <a:latin typeface="Comic Sans MS" pitchFamily="66" charset="0"/>
              </a:rPr>
              <a:t>16-33% a &gt;10 yrs</a:t>
            </a:r>
          </a:p>
          <a:p>
            <a:endParaRPr lang="en-US" sz="1200">
              <a:latin typeface="Comic Sans MS" pitchFamily="66" charset="0"/>
            </a:endParaRPr>
          </a:p>
        </p:txBody>
      </p:sp>
      <p:sp>
        <p:nvSpPr>
          <p:cNvPr id="51211" name="Rectangle 17"/>
          <p:cNvSpPr>
            <a:spLocks noChangeArrowheads="1"/>
          </p:cNvSpPr>
          <p:nvPr/>
        </p:nvSpPr>
        <p:spPr bwMode="auto">
          <a:xfrm>
            <a:off x="6659563" y="6145213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/>
              </a:rPr>
              <a:t>Gouirand et al. (2011)</a:t>
            </a:r>
            <a:endParaRPr lang="en-JM" sz="1400">
              <a:latin typeface="Century Schoolbook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Modes of Variability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7" name="TextBox 26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9" name="TextBox 28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1" name="TextBox 30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1220" name="TextBox 32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BC3B58-4510-4B2C-94FC-79D51992DFF8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JM" smtClean="0">
              <a:cs typeface="Arial" charset="0"/>
            </a:endParaRPr>
          </a:p>
        </p:txBody>
      </p:sp>
      <p:sp>
        <p:nvSpPr>
          <p:cNvPr id="53250" name="Text Box 78"/>
          <p:cNvSpPr txBox="1">
            <a:spLocks noChangeArrowheads="1"/>
          </p:cNvSpPr>
          <p:nvPr/>
        </p:nvSpPr>
        <p:spPr bwMode="auto">
          <a:xfrm>
            <a:off x="152400" y="10896600"/>
            <a:ext cx="80645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5016500">
              <a:lnSpc>
                <a:spcPct val="50000"/>
              </a:lnSpc>
              <a:spcBef>
                <a:spcPct val="50000"/>
              </a:spcBef>
            </a:pPr>
            <a:r>
              <a:rPr lang="en-US" sz="2000" b="1">
                <a:latin typeface="Century Schoolbook"/>
              </a:rPr>
              <a:t>Fig. 1 </a:t>
            </a:r>
            <a:r>
              <a:rPr lang="en-US" sz="2000">
                <a:latin typeface="Century Schoolbook"/>
              </a:rPr>
              <a:t>Heterogeneous correlation maps for CCA  mode 1 for Jan-Feb. </a:t>
            </a:r>
            <a:endParaRPr lang="en-JM" sz="2000">
              <a:latin typeface="Century Schoolbook"/>
            </a:endParaRPr>
          </a:p>
        </p:txBody>
      </p:sp>
      <p:pic>
        <p:nvPicPr>
          <p:cNvPr id="53251" name="Picture 121" descr="new_colourbar"/>
          <p:cNvPicPr>
            <a:picLocks noChangeAspect="1" noChangeArrowheads="1"/>
          </p:cNvPicPr>
          <p:nvPr/>
        </p:nvPicPr>
        <p:blipFill>
          <a:blip r:embed="rId2"/>
          <a:srcRect l="9824" t="92645" r="7146"/>
          <a:stretch>
            <a:fillRect/>
          </a:stretch>
        </p:blipFill>
        <p:spPr bwMode="auto">
          <a:xfrm>
            <a:off x="685800" y="10287000"/>
            <a:ext cx="66960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3"/>
          <a:srcRect l="4256" r="17021"/>
          <a:stretch>
            <a:fillRect/>
          </a:stretch>
        </p:blipFill>
        <p:spPr bwMode="auto">
          <a:xfrm>
            <a:off x="6324600" y="4572000"/>
            <a:ext cx="23622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2133600"/>
            <a:ext cx="5791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981200" y="4114800"/>
            <a:ext cx="2895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Gradients in SSTs between Equatorial Pacific and Tropical Atlantic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9000" y="2286000"/>
            <a:ext cx="1981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Low level wind strengths (CLLJ)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33800" y="5029200"/>
            <a:ext cx="23622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Drier than normal  Caribbean basin during midsummer drought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3048000" y="3352800"/>
            <a:ext cx="228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3276600" y="3200400"/>
            <a:ext cx="12954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6096000" y="2743200"/>
            <a:ext cx="10668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5943600" y="4724400"/>
            <a:ext cx="1447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Modes of Variability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6" name="TextBox 35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8" name="TextBox 37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0" name="TextBox 39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3269" name="TextBox 41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47800" y="1600200"/>
            <a:ext cx="6397625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80000"/>
              <a:defRPr/>
            </a:pPr>
            <a:r>
              <a:rPr lang="en-GB" sz="2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Gradient Indices</a:t>
            </a:r>
            <a:endParaRPr lang="en-GB" dirty="0">
              <a:solidFill>
                <a:srgbClr val="0070C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ACAB46-9763-4264-BA9D-9129DF5DBDD1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JM" smtClean="0">
              <a:cs typeface="Arial" charset="0"/>
            </a:endParaRPr>
          </a:p>
        </p:txBody>
      </p:sp>
      <p:sp>
        <p:nvSpPr>
          <p:cNvPr id="54274" name="Text Box 78"/>
          <p:cNvSpPr txBox="1">
            <a:spLocks noChangeArrowheads="1"/>
          </p:cNvSpPr>
          <p:nvPr/>
        </p:nvSpPr>
        <p:spPr bwMode="auto">
          <a:xfrm>
            <a:off x="152400" y="10896600"/>
            <a:ext cx="80645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5016500">
              <a:lnSpc>
                <a:spcPct val="50000"/>
              </a:lnSpc>
              <a:spcBef>
                <a:spcPct val="50000"/>
              </a:spcBef>
            </a:pPr>
            <a:r>
              <a:rPr lang="en-US" sz="2000" b="1">
                <a:latin typeface="Century Schoolbook"/>
              </a:rPr>
              <a:t>Fig. 1 </a:t>
            </a:r>
            <a:r>
              <a:rPr lang="en-US" sz="2000">
                <a:latin typeface="Century Schoolbook"/>
              </a:rPr>
              <a:t>Heterogeneous correlation maps for CCA  mode 1 for Jan-Feb. </a:t>
            </a:r>
            <a:endParaRPr lang="en-JM" sz="2000">
              <a:latin typeface="Century Schoolbook"/>
            </a:endParaRPr>
          </a:p>
        </p:txBody>
      </p:sp>
      <p:pic>
        <p:nvPicPr>
          <p:cNvPr id="54275" name="Picture 121" descr="new_colourbar"/>
          <p:cNvPicPr>
            <a:picLocks noChangeAspect="1" noChangeArrowheads="1"/>
          </p:cNvPicPr>
          <p:nvPr/>
        </p:nvPicPr>
        <p:blipFill>
          <a:blip r:embed="rId2"/>
          <a:srcRect l="9824" t="92645" r="7146"/>
          <a:stretch>
            <a:fillRect/>
          </a:stretch>
        </p:blipFill>
        <p:spPr bwMode="auto">
          <a:xfrm>
            <a:off x="685800" y="10287000"/>
            <a:ext cx="66960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Rectangle 2"/>
          <p:cNvSpPr txBox="1">
            <a:spLocks noChangeArrowheads="1"/>
          </p:cNvSpPr>
          <p:nvPr/>
        </p:nvSpPr>
        <p:spPr bwMode="auto">
          <a:xfrm>
            <a:off x="1143000" y="1676400"/>
            <a:ext cx="5486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None/>
            </a:pPr>
            <a:r>
              <a:rPr lang="en-US" sz="2400" b="1">
                <a:solidFill>
                  <a:srgbClr val="0070C0"/>
                </a:solidFill>
              </a:rPr>
              <a:t>Caribbean Rain/Drought Models </a:t>
            </a:r>
          </a:p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  <a:buFont typeface="Wingdings" pitchFamily="2" charset="2"/>
              <a:buNone/>
            </a:pPr>
            <a:endParaRPr lang="en-US">
              <a:latin typeface="Calibri" pitchFamily="34" charset="0"/>
            </a:endParaRPr>
          </a:p>
        </p:txBody>
      </p:sp>
      <p:sp>
        <p:nvSpPr>
          <p:cNvPr id="54277" name="Rectangle 12"/>
          <p:cNvSpPr>
            <a:spLocks noChangeArrowheads="1"/>
          </p:cNvSpPr>
          <p:nvPr/>
        </p:nvSpPr>
        <p:spPr bwMode="auto">
          <a:xfrm>
            <a:off x="1219200" y="2362200"/>
            <a:ext cx="556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b="1">
                <a:latin typeface="Century Schoolbook"/>
              </a:rPr>
              <a:t>	</a:t>
            </a:r>
            <a:r>
              <a:rPr lang="en-US" b="1">
                <a:latin typeface="Times New Roman" pitchFamily="18" charset="0"/>
              </a:rPr>
              <a:t>MJJ RAIN = 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		– 0.0610 +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0.3111</a:t>
            </a:r>
            <a:r>
              <a:rPr lang="en-US" b="1">
                <a:latin typeface="Times New Roman" pitchFamily="18" charset="0"/>
              </a:rPr>
              <a:t> NINO3(FMA) 	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		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– 0.0675 </a:t>
            </a:r>
            <a:r>
              <a:rPr lang="en-US" b="1">
                <a:latin typeface="Times New Roman" pitchFamily="18" charset="0"/>
              </a:rPr>
              <a:t>SLP2(FMA) 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		– 0.0299 </a:t>
            </a:r>
            <a:r>
              <a:rPr lang="en-US" b="1">
                <a:latin typeface="Times New Roman" pitchFamily="18" charset="0"/>
              </a:rPr>
              <a:t>SLP4(FMA) 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		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+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0.1187</a:t>
            </a:r>
            <a:r>
              <a:rPr lang="en-US" b="1">
                <a:latin typeface="Times New Roman" pitchFamily="18" charset="0"/>
              </a:rPr>
              <a:t> VSH4(FMA)</a:t>
            </a:r>
          </a:p>
        </p:txBody>
      </p:sp>
      <p:sp>
        <p:nvSpPr>
          <p:cNvPr id="54278" name="Rectangle 13"/>
          <p:cNvSpPr>
            <a:spLocks noChangeArrowheads="1"/>
          </p:cNvSpPr>
          <p:nvPr/>
        </p:nvSpPr>
        <p:spPr bwMode="auto">
          <a:xfrm>
            <a:off x="1143000" y="4419600"/>
            <a:ext cx="5791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	ASON RAIN = 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		 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–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0.0280 + 1.5822</a:t>
            </a:r>
            <a:r>
              <a:rPr lang="en-US" b="1">
                <a:latin typeface="Times New Roman" pitchFamily="18" charset="0"/>
              </a:rPr>
              <a:t> CSST(MJJ) 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		</a:t>
            </a: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– 0.7227</a:t>
            </a:r>
            <a:r>
              <a:rPr lang="en-US" b="1">
                <a:latin typeface="Times New Roman" pitchFamily="18" charset="0"/>
              </a:rPr>
              <a:t> PACEq(MJJ) 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		– 0.5739</a:t>
            </a:r>
            <a:r>
              <a:rPr lang="en-US" b="1">
                <a:latin typeface="Times New Roman" pitchFamily="18" charset="0"/>
              </a:rPr>
              <a:t> PACTNA(MJJ)</a:t>
            </a:r>
            <a:r>
              <a:rPr lang="en-US">
                <a:latin typeface="Times New Roman" pitchFamily="18" charset="0"/>
              </a:rPr>
              <a:t> </a:t>
            </a:r>
          </a:p>
        </p:txBody>
      </p:sp>
      <p:pic>
        <p:nvPicPr>
          <p:cNvPr id="54279" name="Picture 12" descr="fig2b"/>
          <p:cNvPicPr>
            <a:picLocks noChangeAspect="1" noChangeArrowheads="1"/>
          </p:cNvPicPr>
          <p:nvPr/>
        </p:nvPicPr>
        <p:blipFill>
          <a:blip r:embed="rId3"/>
          <a:srcRect l="6250" r="5000"/>
          <a:stretch>
            <a:fillRect/>
          </a:stretch>
        </p:blipFill>
        <p:spPr bwMode="auto">
          <a:xfrm>
            <a:off x="5791200" y="2438400"/>
            <a:ext cx="28987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0" name="Text Box 17"/>
          <p:cNvSpPr txBox="1">
            <a:spLocks noChangeArrowheads="1"/>
          </p:cNvSpPr>
          <p:nvPr/>
        </p:nvSpPr>
        <p:spPr bwMode="auto">
          <a:xfrm>
            <a:off x="6400800" y="2209800"/>
            <a:ext cx="2133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chemeClr val="accent2"/>
                </a:solidFill>
                <a:latin typeface="Century Schoolbook"/>
              </a:rPr>
              <a:t>R</a:t>
            </a:r>
            <a:r>
              <a:rPr lang="en-US" sz="1600" b="1" baseline="30000">
                <a:solidFill>
                  <a:schemeClr val="accent2"/>
                </a:solidFill>
                <a:latin typeface="Century Schoolbook"/>
              </a:rPr>
              <a:t>2</a:t>
            </a:r>
            <a:r>
              <a:rPr lang="en-US" sz="1600" b="1">
                <a:solidFill>
                  <a:schemeClr val="accent2"/>
                </a:solidFill>
                <a:latin typeface="Century Schoolbook"/>
              </a:rPr>
              <a:t> = 0.76</a:t>
            </a:r>
          </a:p>
        </p:txBody>
      </p:sp>
      <p:pic>
        <p:nvPicPr>
          <p:cNvPr id="54281" name="Picture 13" descr="fig3b"/>
          <p:cNvPicPr>
            <a:picLocks noChangeAspect="1" noChangeArrowheads="1"/>
          </p:cNvPicPr>
          <p:nvPr/>
        </p:nvPicPr>
        <p:blipFill>
          <a:blip r:embed="rId4"/>
          <a:srcRect l="6250" r="5000"/>
          <a:stretch>
            <a:fillRect/>
          </a:stretch>
        </p:blipFill>
        <p:spPr bwMode="auto">
          <a:xfrm>
            <a:off x="5791200" y="4708525"/>
            <a:ext cx="29591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2" name="Text Box 17"/>
          <p:cNvSpPr txBox="1">
            <a:spLocks noChangeArrowheads="1"/>
          </p:cNvSpPr>
          <p:nvPr/>
        </p:nvSpPr>
        <p:spPr bwMode="auto">
          <a:xfrm>
            <a:off x="6477000" y="4419600"/>
            <a:ext cx="2133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chemeClr val="accent2"/>
                </a:solidFill>
                <a:latin typeface="Century Schoolbook"/>
              </a:rPr>
              <a:t>R</a:t>
            </a:r>
            <a:r>
              <a:rPr lang="en-US" sz="1600" b="1" baseline="30000">
                <a:solidFill>
                  <a:schemeClr val="accent2"/>
                </a:solidFill>
                <a:latin typeface="Century Schoolbook"/>
              </a:rPr>
              <a:t>2</a:t>
            </a:r>
            <a:r>
              <a:rPr lang="en-US" sz="1600" b="1">
                <a:solidFill>
                  <a:schemeClr val="accent2"/>
                </a:solidFill>
                <a:latin typeface="Century Schoolbook"/>
              </a:rPr>
              <a:t> = 0.70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Modes of Variability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6" name="TextBox 25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9" name="TextBox 28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2" name="TextBox 31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4291" name="TextBox 33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1219200"/>
            <a:ext cx="1592262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What?     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29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9033EC-2978-4C00-BF4B-034B7DB77310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JM" smtClean="0">
              <a:cs typeface="Arial" charset="0"/>
            </a:endParaRPr>
          </a:p>
        </p:txBody>
      </p:sp>
      <p:sp>
        <p:nvSpPr>
          <p:cNvPr id="55299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5301" name="TextBox 13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18" name="Oval 17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98538" y="274638"/>
            <a:ext cx="78406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Caribbean Climate Research questions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5306" name="TextBox 20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074738" y="2209800"/>
            <a:ext cx="30400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Well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5309" name="TextBox 23"/>
          <p:cNvSpPr txBox="1">
            <a:spLocks noChangeArrowheads="1"/>
          </p:cNvSpPr>
          <p:nvPr/>
        </p:nvSpPr>
        <p:spPr bwMode="auto">
          <a:xfrm>
            <a:off x="457200" y="38814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3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150938" y="3200400"/>
            <a:ext cx="30400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So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2514600" y="12192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…is climate?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3657600" y="2133600"/>
            <a:ext cx="51054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…about deviations?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AB98EA-D299-42FB-85B0-7FB9861503C7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JM" smtClean="0">
              <a:cs typeface="Arial" charset="0"/>
            </a:endParaRPr>
          </a:p>
        </p:txBody>
      </p:sp>
      <p:sp>
        <p:nvSpPr>
          <p:cNvPr id="56322" name="Content Placeholder 2"/>
          <p:cNvSpPr txBox="1">
            <a:spLocks/>
          </p:cNvSpPr>
          <p:nvPr/>
        </p:nvSpPr>
        <p:spPr bwMode="auto">
          <a:xfrm>
            <a:off x="609600" y="1371600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solidFill>
                  <a:srgbClr val="0070C0"/>
                </a:solidFill>
              </a:rPr>
              <a:t>Indices of Extremes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8145462" cy="1143000"/>
          </a:xfrm>
        </p:spPr>
        <p:txBody>
          <a:bodyPr/>
          <a:lstStyle/>
          <a:p>
            <a:pPr>
              <a:defRPr/>
            </a:pPr>
            <a:r>
              <a:rPr lang="en-US" sz="3000" dirty="0" smtClean="0">
                <a:latin typeface="Arial" pitchFamily="34" charset="0"/>
                <a:cs typeface="Arial" pitchFamily="34" charset="0"/>
              </a:rPr>
              <a:t>So What About That Big Drought in 2010?</a:t>
            </a:r>
            <a:endParaRPr lang="en-JM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7" name="TextBox 6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1" name="TextBox 10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6329" name="TextBox 16"/>
          <p:cNvSpPr txBox="1">
            <a:spLocks noChangeArrowheads="1"/>
          </p:cNvSpPr>
          <p:nvPr/>
        </p:nvSpPr>
        <p:spPr bwMode="auto">
          <a:xfrm>
            <a:off x="457200" y="38814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3</a:t>
            </a:r>
          </a:p>
        </p:txBody>
      </p:sp>
      <p:sp>
        <p:nvSpPr>
          <p:cNvPr id="18" name="Oval 17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2" name="Picture 2" descr="C:\Users\Rochelle\Documents\MATLAB\ja_spi3_ts1881-2009.png"/>
          <p:cNvPicPr>
            <a:picLocks noChangeAspect="1" noChangeArrowheads="1"/>
          </p:cNvPicPr>
          <p:nvPr/>
        </p:nvPicPr>
        <p:blipFill rotWithShape="1">
          <a:blip r:embed="rId2"/>
          <a:srcRect l="8975" t="3729" r="7621" b="3930"/>
          <a:stretch/>
        </p:blipFill>
        <p:spPr bwMode="auto">
          <a:xfrm>
            <a:off x="1295400" y="1981200"/>
            <a:ext cx="4205288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3" name="Picture 2" descr="C:\Users\Rochelle\Documents\MATLAB\ja_spi12_ts1881-2009.png"/>
          <p:cNvPicPr>
            <a:picLocks noChangeAspect="1" noChangeArrowheads="1"/>
          </p:cNvPicPr>
          <p:nvPr/>
        </p:nvPicPr>
        <p:blipFill rotWithShape="1">
          <a:blip r:embed="rId3"/>
          <a:srcRect l="9396" t="2188" r="7751" b="4431"/>
          <a:stretch/>
        </p:blipFill>
        <p:spPr bwMode="auto">
          <a:xfrm>
            <a:off x="4267200" y="3276600"/>
            <a:ext cx="4267200" cy="248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56334" name="Content Placeholder 2"/>
          <p:cNvSpPr txBox="1">
            <a:spLocks/>
          </p:cNvSpPr>
          <p:nvPr/>
        </p:nvSpPr>
        <p:spPr bwMode="auto">
          <a:xfrm>
            <a:off x="5105400" y="2590800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latin typeface="Berlin Sans FB" pitchFamily="34" charset="0"/>
              </a:rPr>
              <a:t>3 month SPI Jamaica</a:t>
            </a:r>
          </a:p>
        </p:txBody>
      </p:sp>
      <p:sp>
        <p:nvSpPr>
          <p:cNvPr id="56335" name="Content Placeholder 2"/>
          <p:cNvSpPr txBox="1">
            <a:spLocks/>
          </p:cNvSpPr>
          <p:nvPr/>
        </p:nvSpPr>
        <p:spPr bwMode="auto">
          <a:xfrm>
            <a:off x="762000" y="4572000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latin typeface="Berlin Sans FB" pitchFamily="34" charset="0"/>
              </a:rPr>
              <a:t>6 month SPI Jamaica</a:t>
            </a:r>
          </a:p>
        </p:txBody>
      </p:sp>
      <p:sp>
        <p:nvSpPr>
          <p:cNvPr id="56336" name="TextBox 19"/>
          <p:cNvSpPr txBox="1">
            <a:spLocks noChangeArrowheads="1"/>
          </p:cNvSpPr>
          <p:nvPr/>
        </p:nvSpPr>
        <p:spPr bwMode="auto">
          <a:xfrm>
            <a:off x="6324600" y="6183313"/>
            <a:ext cx="2590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>
                <a:latin typeface="Century Schoolbook"/>
              </a:rPr>
              <a:t>Walters et al. (2011)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9620E1-6116-4066-A11E-B1D4E5F69043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JM" smtClean="0">
              <a:cs typeface="Arial" charset="0"/>
            </a:endParaRPr>
          </a:p>
        </p:txBody>
      </p:sp>
      <p:sp>
        <p:nvSpPr>
          <p:cNvPr id="57346" name="Content Placeholder 2"/>
          <p:cNvSpPr txBox="1">
            <a:spLocks/>
          </p:cNvSpPr>
          <p:nvPr/>
        </p:nvSpPr>
        <p:spPr bwMode="auto">
          <a:xfrm>
            <a:off x="635000" y="1701800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solidFill>
                  <a:srgbClr val="0070C0"/>
                </a:solidFill>
              </a:rPr>
              <a:t>Interest: Manifestation and Influences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Extremes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7" name="TextBox 6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1" name="TextBox 10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7353" name="TextBox 16"/>
          <p:cNvSpPr txBox="1">
            <a:spLocks noChangeArrowheads="1"/>
          </p:cNvSpPr>
          <p:nvPr/>
        </p:nvSpPr>
        <p:spPr bwMode="auto">
          <a:xfrm>
            <a:off x="457200" y="38814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3</a:t>
            </a:r>
          </a:p>
        </p:txBody>
      </p:sp>
      <p:sp>
        <p:nvSpPr>
          <p:cNvPr id="18" name="Oval 17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7356" name="Content Placeholder 2"/>
          <p:cNvSpPr txBox="1">
            <a:spLocks/>
          </p:cNvSpPr>
          <p:nvPr/>
        </p:nvSpPr>
        <p:spPr bwMode="auto">
          <a:xfrm>
            <a:off x="2743200" y="5715000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latin typeface="Berlin Sans FB" pitchFamily="34" charset="0"/>
              </a:rPr>
              <a:t>12 month SPI Jamaica</a:t>
            </a:r>
          </a:p>
        </p:txBody>
      </p:sp>
      <p:pic>
        <p:nvPicPr>
          <p:cNvPr id="20" name="Picture 3" descr="C:\Users\Rochelle\Documents\Drought_Research\thesis\Colloquium pres\spinino_carib.png"/>
          <p:cNvPicPr>
            <a:picLocks noChangeAspect="1" noChangeArrowheads="1"/>
          </p:cNvPicPr>
          <p:nvPr/>
        </p:nvPicPr>
        <p:blipFill rotWithShape="1">
          <a:blip r:embed="rId2"/>
          <a:srcRect l="8352" t="3082" r="8037" b="3724"/>
          <a:stretch/>
        </p:blipFill>
        <p:spPr bwMode="auto">
          <a:xfrm>
            <a:off x="1219200" y="2590800"/>
            <a:ext cx="6905625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143245-5DD0-4AED-A1FE-0CB69A855D28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JM" smtClean="0">
              <a:cs typeface="Arial" charset="0"/>
            </a:endParaRPr>
          </a:p>
        </p:txBody>
      </p:sp>
      <p:pic>
        <p:nvPicPr>
          <p:cNvPr id="58370" name="Picture 2" descr="C:\cygwin\home\Rochelle\spi12_1978jul.png"/>
          <p:cNvPicPr>
            <a:picLocks noChangeAspect="1" noChangeArrowheads="1"/>
          </p:cNvPicPr>
          <p:nvPr/>
        </p:nvPicPr>
        <p:blipFill>
          <a:blip r:embed="rId2"/>
          <a:srcRect t="11687" r="2797" b="7397"/>
          <a:stretch>
            <a:fillRect/>
          </a:stretch>
        </p:blipFill>
        <p:spPr bwMode="auto">
          <a:xfrm>
            <a:off x="1524000" y="2366963"/>
            <a:ext cx="3352800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2" descr="C:\cygwin\home\Rochelle\spimax2_oct05.png"/>
          <p:cNvPicPr>
            <a:picLocks noChangeAspect="1" noChangeArrowheads="1"/>
          </p:cNvPicPr>
          <p:nvPr/>
        </p:nvPicPr>
        <p:blipFill>
          <a:blip r:embed="rId3"/>
          <a:srcRect l="10471" t="3406" r="12234" b="4305"/>
          <a:stretch>
            <a:fillRect/>
          </a:stretch>
        </p:blipFill>
        <p:spPr bwMode="auto">
          <a:xfrm>
            <a:off x="5105400" y="2333625"/>
            <a:ext cx="36576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2" descr="C:\cygwin\home\Rochelle\diff_dry-wet.png"/>
          <p:cNvPicPr>
            <a:picLocks noChangeAspect="1" noChangeArrowheads="1"/>
          </p:cNvPicPr>
          <p:nvPr/>
        </p:nvPicPr>
        <p:blipFill>
          <a:blip r:embed="rId4"/>
          <a:srcRect l="11171" t="7732" r="14182"/>
          <a:stretch>
            <a:fillRect/>
          </a:stretch>
        </p:blipFill>
        <p:spPr bwMode="auto">
          <a:xfrm>
            <a:off x="1524000" y="4572000"/>
            <a:ext cx="3429000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Content Placeholder 2"/>
          <p:cNvSpPr txBox="1">
            <a:spLocks/>
          </p:cNvSpPr>
          <p:nvPr/>
        </p:nvSpPr>
        <p:spPr bwMode="auto">
          <a:xfrm>
            <a:off x="4419600" y="5486400"/>
            <a:ext cx="3429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latin typeface="Berlin Sans FB" pitchFamily="34" charset="0"/>
              </a:rPr>
              <a:t>SST composite:</a:t>
            </a:r>
          </a:p>
          <a:p>
            <a:pPr marL="447675" indent="17463">
              <a:spcBef>
                <a:spcPct val="20000"/>
              </a:spcBef>
            </a:pPr>
            <a:r>
              <a:rPr lang="en-029" sz="2400">
                <a:latin typeface="Berlin Sans FB" pitchFamily="34" charset="0"/>
              </a:rPr>
              <a:t> Flood minus Drought</a:t>
            </a:r>
          </a:p>
        </p:txBody>
      </p:sp>
      <p:sp>
        <p:nvSpPr>
          <p:cNvPr id="16" name="Oval 15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7" name="TextBox 16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8379" name="TextBox 20"/>
          <p:cNvSpPr txBox="1">
            <a:spLocks noChangeArrowheads="1"/>
          </p:cNvSpPr>
          <p:nvPr/>
        </p:nvSpPr>
        <p:spPr bwMode="auto">
          <a:xfrm>
            <a:off x="457200" y="38814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3</a:t>
            </a:r>
          </a:p>
        </p:txBody>
      </p:sp>
      <p:sp>
        <p:nvSpPr>
          <p:cNvPr id="22" name="Oval 21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3" name="TextBox 22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Extremes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383" name="Content Placeholder 2"/>
          <p:cNvSpPr txBox="1">
            <a:spLocks/>
          </p:cNvSpPr>
          <p:nvPr/>
        </p:nvSpPr>
        <p:spPr bwMode="auto">
          <a:xfrm>
            <a:off x="609600" y="1701800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solidFill>
                  <a:srgbClr val="0070C0"/>
                </a:solidFill>
              </a:rPr>
              <a:t>Interest: Manifestation and Influences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27463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Climate Research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05800" cy="46482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1">
              <a:defRPr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Task</a:t>
            </a:r>
          </a:p>
          <a:p>
            <a:pPr lvl="1">
              <a:buFont typeface="Wingdings 2" pitchFamily="18" charset="2"/>
              <a:buNone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Quick idea of some of the climate research being done in the Caribbean.</a:t>
            </a:r>
          </a:p>
          <a:p>
            <a:pPr lvl="1">
              <a:buFont typeface="Wingdings 2" pitchFamily="18" charset="2"/>
              <a:buNone/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defRPr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Why</a:t>
            </a:r>
          </a:p>
          <a:p>
            <a:pPr lvl="1">
              <a:buFont typeface="Wingdings 2" pitchFamily="18" charset="2"/>
              <a:buNone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Research supports the delivery of services.</a:t>
            </a:r>
          </a:p>
          <a:p>
            <a:pPr lvl="2"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Validation of service (e.g. forecasts)</a:t>
            </a:r>
          </a:p>
          <a:p>
            <a:pPr lvl="2"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Establishing linkages especially for socio-economic impacts</a:t>
            </a:r>
          </a:p>
          <a:p>
            <a:pPr lvl="2"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Providing justifications and explanations</a:t>
            </a:r>
          </a:p>
          <a:p>
            <a:pPr lvl="2"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Assisting in the development and targeting of service</a:t>
            </a:r>
          </a:p>
          <a:p>
            <a:pPr lvl="2"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Understanding and helping  to express uncertainties and limitations</a:t>
            </a:r>
          </a:p>
          <a:p>
            <a:pPr lvl="1">
              <a:buFontTx/>
              <a:buChar char="•"/>
              <a:defRPr/>
            </a:pPr>
            <a:endParaRPr lang="en-US" sz="2200" dirty="0" smtClean="0">
              <a:latin typeface="Garamond" pitchFamily="18" charset="0"/>
            </a:endParaRPr>
          </a:p>
          <a:p>
            <a:pPr lvl="1">
              <a:buFontTx/>
              <a:buChar char="•"/>
              <a:defRPr/>
            </a:pPr>
            <a:endParaRPr lang="en-US" sz="2200" dirty="0">
              <a:latin typeface="Garamond" pitchFamily="18" charset="0"/>
            </a:endParaRPr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3AD1D9-3479-44BB-A18A-BF2119D63EF9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JM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1219200"/>
            <a:ext cx="1592262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What?     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39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2A6F03-0673-44A1-B772-BBE305F52893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JM" smtClean="0">
              <a:cs typeface="Arial" charset="0"/>
            </a:endParaRPr>
          </a:p>
        </p:txBody>
      </p:sp>
      <p:sp>
        <p:nvSpPr>
          <p:cNvPr id="59395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9397" name="TextBox 13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98538" y="274638"/>
            <a:ext cx="78406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Caribbean Climate Research questions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9400" name="TextBox 20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074738" y="2209800"/>
            <a:ext cx="30400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Well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9403" name="TextBox 23"/>
          <p:cNvSpPr txBox="1">
            <a:spLocks noChangeArrowheads="1"/>
          </p:cNvSpPr>
          <p:nvPr/>
        </p:nvSpPr>
        <p:spPr bwMode="auto">
          <a:xfrm>
            <a:off x="457200" y="38814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3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066800" y="3200400"/>
            <a:ext cx="3040063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So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59406" name="TextBox 16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1066800" y="4191000"/>
            <a:ext cx="3040063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What Next?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514600" y="12192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…is climate?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3657600" y="2133600"/>
            <a:ext cx="51054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…about deviations?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3276600" y="3124200"/>
            <a:ext cx="51054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…about extremes?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BE3707-EF01-425D-AB6F-A276626838E0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JM" smtClean="0">
              <a:cs typeface="Arial" charset="0"/>
            </a:endParaRPr>
          </a:p>
        </p:txBody>
      </p:sp>
      <p:sp>
        <p:nvSpPr>
          <p:cNvPr id="60418" name="Content Placeholder 2"/>
          <p:cNvSpPr txBox="1">
            <a:spLocks/>
          </p:cNvSpPr>
          <p:nvPr/>
        </p:nvSpPr>
        <p:spPr bwMode="auto">
          <a:xfrm>
            <a:off x="838200" y="4953000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solidFill>
                  <a:srgbClr val="0070C0"/>
                </a:solidFill>
              </a:rPr>
              <a:t>Interest:	Historical and Future Climate 			Change and Impacts</a:t>
            </a: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 about the Next 50 years?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3" name="TextBox 32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9" name="TextBox 38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604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286000"/>
            <a:ext cx="73247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Oval 20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2" name="TextBox 21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0428" name="TextBox 25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CD5955-A288-4003-8581-82D785D5580A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JM" smtClean="0">
              <a:cs typeface="Arial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70613" y="5529263"/>
            <a:ext cx="2220912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8056" indent="-384048" fontAlgn="auto">
              <a:spcBef>
                <a:spcPct val="2000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defRPr/>
            </a:pPr>
            <a:r>
              <a:rPr lang="en-US" sz="1600" dirty="0">
                <a:latin typeface="Berlin Sans FB" pitchFamily="34" charset="0"/>
                <a:cs typeface="+mn-cs"/>
              </a:rPr>
              <a:t>Stephenson et al (2013)</a:t>
            </a:r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2100" y="2482850"/>
            <a:ext cx="676910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Rectangle 15"/>
          <p:cNvSpPr>
            <a:spLocks noChangeArrowheads="1"/>
          </p:cNvSpPr>
          <p:nvPr/>
        </p:nvSpPr>
        <p:spPr bwMode="auto">
          <a:xfrm>
            <a:off x="3506788" y="2338388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Total rainfall</a:t>
            </a:r>
            <a:endParaRPr lang="en-US">
              <a:solidFill>
                <a:srgbClr val="FF0000"/>
              </a:solidFill>
              <a:latin typeface="Century Schoolbook"/>
            </a:endParaRPr>
          </a:p>
        </p:txBody>
      </p:sp>
      <p:sp>
        <p:nvSpPr>
          <p:cNvPr id="62469" name="Rectangle 16"/>
          <p:cNvSpPr>
            <a:spLocks noChangeArrowheads="1"/>
          </p:cNvSpPr>
          <p:nvPr/>
        </p:nvSpPr>
        <p:spPr bwMode="auto">
          <a:xfrm>
            <a:off x="3579813" y="3922713"/>
            <a:ext cx="172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Intense rainfall</a:t>
            </a:r>
            <a:endParaRPr lang="en-US">
              <a:solidFill>
                <a:srgbClr val="FF0000"/>
              </a:solidFill>
              <a:latin typeface="Century Schoolbook"/>
            </a:endParaRPr>
          </a:p>
        </p:txBody>
      </p:sp>
      <p:sp>
        <p:nvSpPr>
          <p:cNvPr id="62470" name="Rectangle 17"/>
          <p:cNvSpPr>
            <a:spLocks noChangeArrowheads="1"/>
          </p:cNvSpPr>
          <p:nvPr/>
        </p:nvSpPr>
        <p:spPr bwMode="auto">
          <a:xfrm>
            <a:off x="2138363" y="5497513"/>
            <a:ext cx="151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1961-2010</a:t>
            </a:r>
            <a:endParaRPr lang="en-US">
              <a:latin typeface="Century Schoolbook"/>
            </a:endParaRPr>
          </a:p>
        </p:txBody>
      </p:sp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4370388" y="5497513"/>
            <a:ext cx="151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1986-2010</a:t>
            </a:r>
            <a:endParaRPr lang="en-US">
              <a:latin typeface="Century Schoolbook"/>
            </a:endParaRPr>
          </a:p>
        </p:txBody>
      </p:sp>
      <p:sp>
        <p:nvSpPr>
          <p:cNvPr id="62472" name="Content Placeholder 2"/>
          <p:cNvSpPr txBox="1">
            <a:spLocks/>
          </p:cNvSpPr>
          <p:nvPr/>
        </p:nvSpPr>
        <p:spPr bwMode="auto">
          <a:xfrm>
            <a:off x="533400" y="1676400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solidFill>
                  <a:srgbClr val="0070C0"/>
                </a:solidFill>
              </a:rPr>
              <a:t>Historical Change</a:t>
            </a: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Change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3" name="TextBox 32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9" name="TextBox 38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2479" name="TextBox 20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22" name="Oval 21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5" name="TextBox 24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581400"/>
            <a:ext cx="1820863" cy="73183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Tools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752600" y="1676400"/>
          <a:ext cx="65532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4"/>
          <p:cNvGrpSpPr/>
          <p:nvPr/>
        </p:nvGrpSpPr>
        <p:grpSpPr>
          <a:xfrm>
            <a:off x="1295400" y="5105400"/>
            <a:ext cx="2133600" cy="914400"/>
            <a:chOff x="817566" y="1363488"/>
            <a:chExt cx="2158528" cy="1079264"/>
          </a:xfrm>
          <a:solidFill>
            <a:srgbClr val="FF6600"/>
          </a:solidFill>
        </p:grpSpPr>
        <p:sp>
          <p:nvSpPr>
            <p:cNvPr id="6" name="Rounded Rectangle 5"/>
            <p:cNvSpPr/>
            <p:nvPr/>
          </p:nvSpPr>
          <p:spPr>
            <a:xfrm>
              <a:off x="817566" y="1363488"/>
              <a:ext cx="2158528" cy="10792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817566" y="1363488"/>
              <a:ext cx="2053158" cy="97389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dirty="0" err="1"/>
                <a:t>RainSiM</a:t>
              </a:r>
              <a:endParaRPr lang="en-US" sz="2800" dirty="0"/>
            </a:p>
          </p:txBody>
        </p:sp>
      </p:grpSp>
      <p:grpSp>
        <p:nvGrpSpPr>
          <p:cNvPr id="5" name="Group 8"/>
          <p:cNvGrpSpPr/>
          <p:nvPr/>
        </p:nvGrpSpPr>
        <p:grpSpPr>
          <a:xfrm>
            <a:off x="6985472" y="1676400"/>
            <a:ext cx="2158528" cy="850664"/>
            <a:chOff x="817566" y="1363488"/>
            <a:chExt cx="2158528" cy="1079264"/>
          </a:xfrm>
          <a:solidFill>
            <a:srgbClr val="FF6600"/>
          </a:solidFill>
        </p:grpSpPr>
        <p:sp>
          <p:nvSpPr>
            <p:cNvPr id="10" name="Rounded Rectangle 9"/>
            <p:cNvSpPr/>
            <p:nvPr/>
          </p:nvSpPr>
          <p:spPr>
            <a:xfrm>
              <a:off x="817566" y="1363488"/>
              <a:ext cx="2158528" cy="10792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817566" y="1363488"/>
              <a:ext cx="2053158" cy="97389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dirty="0"/>
                <a:t>LARS WG</a:t>
              </a:r>
              <a:endParaRPr lang="en-US" sz="2800" dirty="0"/>
            </a:p>
          </p:txBody>
        </p:sp>
      </p:grpSp>
      <p:grpSp>
        <p:nvGrpSpPr>
          <p:cNvPr id="8" name="Group 11"/>
          <p:cNvGrpSpPr/>
          <p:nvPr/>
        </p:nvGrpSpPr>
        <p:grpSpPr>
          <a:xfrm>
            <a:off x="6858000" y="5257800"/>
            <a:ext cx="2029642" cy="838200"/>
            <a:chOff x="817566" y="1363488"/>
            <a:chExt cx="2158528" cy="1079264"/>
          </a:xfrm>
          <a:solidFill>
            <a:srgbClr val="FF6600"/>
          </a:solidFill>
        </p:grpSpPr>
        <p:sp>
          <p:nvSpPr>
            <p:cNvPr id="13" name="Rounded Rectangle 12"/>
            <p:cNvSpPr/>
            <p:nvPr/>
          </p:nvSpPr>
          <p:spPr>
            <a:xfrm>
              <a:off x="817566" y="1363488"/>
              <a:ext cx="2158528" cy="10792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817566" y="1363488"/>
              <a:ext cx="2053158" cy="97389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dirty="0"/>
                <a:t>Aqua Crop</a:t>
              </a:r>
              <a:endParaRPr lang="en-US" sz="2800" dirty="0"/>
            </a:p>
          </p:txBody>
        </p:sp>
      </p:grpSp>
      <p:sp>
        <p:nvSpPr>
          <p:cNvPr id="64518" name="Content Placeholder 2"/>
          <p:cNvSpPr txBox="1">
            <a:spLocks/>
          </p:cNvSpPr>
          <p:nvPr/>
        </p:nvSpPr>
        <p:spPr bwMode="auto">
          <a:xfrm>
            <a:off x="533400" y="1676400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17463">
              <a:spcBef>
                <a:spcPct val="20000"/>
              </a:spcBef>
            </a:pPr>
            <a:r>
              <a:rPr lang="en-029" sz="2400">
                <a:solidFill>
                  <a:srgbClr val="0070C0"/>
                </a:solidFill>
              </a:rPr>
              <a:t>Future</a:t>
            </a:r>
            <a:r>
              <a:rPr lang="en-029" sz="2400" b="1">
                <a:solidFill>
                  <a:srgbClr val="0070C0"/>
                </a:solidFill>
              </a:rPr>
              <a:t> </a:t>
            </a:r>
            <a:r>
              <a:rPr lang="en-029" sz="2400">
                <a:solidFill>
                  <a:srgbClr val="0070C0"/>
                </a:solidFill>
              </a:rPr>
              <a:t>Change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998538" y="152400"/>
            <a:ext cx="74676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>
                <a:latin typeface="Arial" pitchFamily="34" charset="0"/>
                <a:ea typeface="+mj-ea"/>
                <a:cs typeface="Arial" pitchFamily="34" charset="0"/>
              </a:rPr>
              <a:t>Climate Change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8" name="TextBox 17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0" name="TextBox 19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4525" name="TextBox 21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23" name="Oval 22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4" name="TextBox 23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921588-35B9-4776-9879-ABF889C9ED21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JM" smtClean="0">
              <a:cs typeface="Arial" charset="0"/>
            </a:endParaRPr>
          </a:p>
        </p:txBody>
      </p:sp>
      <p:sp>
        <p:nvSpPr>
          <p:cNvPr id="65538" name="Rectangle 9"/>
          <p:cNvSpPr>
            <a:spLocks noChangeArrowheads="1"/>
          </p:cNvSpPr>
          <p:nvPr/>
        </p:nvSpPr>
        <p:spPr bwMode="auto">
          <a:xfrm>
            <a:off x="1600200" y="4495800"/>
            <a:ext cx="30781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i="1">
                <a:latin typeface="Calibri" pitchFamily="34" charset="0"/>
              </a:rPr>
              <a:t>Mean changes in the annual rainfall for 2071-2099 with respect to 1961-1989, as simulated by PRECIS_ECH and PRECIS_Had for SRESA2 and SRESB2.</a:t>
            </a:r>
            <a:r>
              <a:rPr lang="en-US">
                <a:latin typeface="Calibri" pitchFamily="34" charset="0"/>
              </a:rPr>
              <a:t> </a:t>
            </a:r>
          </a:p>
        </p:txBody>
      </p:sp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7163" y="1844675"/>
            <a:ext cx="3678237" cy="245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5540" name="Text Box 13"/>
          <p:cNvSpPr txBox="1">
            <a:spLocks noChangeArrowheads="1"/>
          </p:cNvSpPr>
          <p:nvPr/>
        </p:nvSpPr>
        <p:spPr bwMode="auto">
          <a:xfrm>
            <a:off x="5334000" y="1752600"/>
            <a:ext cx="3429000" cy="22463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Tahoma" pitchFamily="34" charset="0"/>
              </a:rPr>
              <a:t>General tendency for drying (main Caribbean basin) by end of the century.</a:t>
            </a:r>
            <a:r>
              <a:rPr lang="en-US" sz="140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en-US" sz="1400">
                <a:solidFill>
                  <a:schemeClr val="bg1"/>
                </a:solidFill>
                <a:latin typeface="Tahoma" pitchFamily="34" charset="0"/>
              </a:rPr>
            </a:br>
            <a:r>
              <a:rPr lang="en-US" sz="140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en-US" sz="1400">
                <a:solidFill>
                  <a:schemeClr val="bg1"/>
                </a:solidFill>
                <a:latin typeface="Tahoma" pitchFamily="34" charset="0"/>
              </a:rPr>
            </a:br>
            <a:r>
              <a:rPr lang="en-US" sz="1400">
                <a:latin typeface="Tahoma" pitchFamily="34" charset="0"/>
              </a:rPr>
              <a:t>Drying between 25% and 30%</a:t>
            </a:r>
            <a:endParaRPr lang="en-US" sz="1400" b="1"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400" b="1">
                <a:latin typeface="Tahoma" pitchFamily="34" charset="0"/>
              </a:rPr>
              <a:t>Possibly wetter far north Caribbean NDJ and FMA.</a:t>
            </a:r>
            <a:endParaRPr lang="en-US" sz="1400"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400">
                <a:latin typeface="Tahoma" pitchFamily="34" charset="0"/>
              </a:rPr>
              <a:t>Drying exceeds natural variability June-October – wet season dryer!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 l="16667" t="80676" r="17500"/>
          <a:stretch>
            <a:fillRect/>
          </a:stretch>
        </p:blipFill>
        <p:spPr bwMode="auto">
          <a:xfrm>
            <a:off x="5105400" y="4343400"/>
            <a:ext cx="3657600" cy="1976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Change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5546" name="TextBox 20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22" name="Oval 21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3" name="TextBox 22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5" name="TextBox 24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5551" name="TextBox 15"/>
          <p:cNvSpPr txBox="1">
            <a:spLocks noChangeArrowheads="1"/>
          </p:cNvSpPr>
          <p:nvPr/>
        </p:nvSpPr>
        <p:spPr bwMode="auto">
          <a:xfrm>
            <a:off x="6324600" y="6183313"/>
            <a:ext cx="2590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>
                <a:latin typeface="Century Schoolbook"/>
              </a:rPr>
              <a:t>Campbell et al. (2010)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9DEC54-5428-4A8A-8DBA-CDD8018C589F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JM" smtClean="0">
              <a:cs typeface="Arial" charset="0"/>
            </a:endParaRP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763" y="1628775"/>
            <a:ext cx="4870450" cy="3692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6563" name="Rectangle 13"/>
          <p:cNvSpPr>
            <a:spLocks noChangeArrowheads="1"/>
          </p:cNvSpPr>
          <p:nvPr/>
        </p:nvSpPr>
        <p:spPr bwMode="auto">
          <a:xfrm>
            <a:off x="1330325" y="5451475"/>
            <a:ext cx="75850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i="1">
                <a:latin typeface="Calibri" pitchFamily="34" charset="0"/>
              </a:rPr>
              <a:t>Mean changes in the annual mean surface temperature  for 2071-2099 with respect to 1961-1989, as simulated by PRECIS_ECH and PRECIS_Had for SRESA2 and SRESB2.</a:t>
            </a:r>
            <a:r>
              <a:rPr lang="en-US">
                <a:latin typeface="Calibri" pitchFamily="34" charset="0"/>
              </a:rPr>
              <a:t> </a:t>
            </a:r>
          </a:p>
        </p:txBody>
      </p:sp>
      <p:sp>
        <p:nvSpPr>
          <p:cNvPr id="66564" name="Text Box 13"/>
          <p:cNvSpPr txBox="1">
            <a:spLocks noChangeArrowheads="1"/>
          </p:cNvSpPr>
          <p:nvPr/>
        </p:nvSpPr>
        <p:spPr bwMode="auto">
          <a:xfrm>
            <a:off x="6515100" y="1773238"/>
            <a:ext cx="2374900" cy="32162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Tahoma" pitchFamily="34" charset="0"/>
              </a:rPr>
              <a:t>Irrespective of scenario the Caribbean expected to warm.</a:t>
            </a:r>
            <a:r>
              <a:rPr lang="en-US" sz="140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en-US" sz="1400">
                <a:solidFill>
                  <a:schemeClr val="bg1"/>
                </a:solidFill>
                <a:latin typeface="Tahoma" pitchFamily="34" charset="0"/>
              </a:rPr>
            </a:br>
            <a:r>
              <a:rPr lang="en-US" sz="140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en-US" sz="1400">
                <a:solidFill>
                  <a:schemeClr val="bg1"/>
                </a:solidFill>
                <a:latin typeface="Tahoma" pitchFamily="34" charset="0"/>
              </a:rPr>
            </a:br>
            <a:r>
              <a:rPr lang="en-US" sz="1400">
                <a:latin typeface="Tahoma" pitchFamily="34" charset="0"/>
              </a:rPr>
              <a:t>Warming between 1 and 5</a:t>
            </a:r>
            <a:r>
              <a:rPr lang="en-US" sz="1400" baseline="30000">
                <a:latin typeface="Tahoma" pitchFamily="34" charset="0"/>
              </a:rPr>
              <a:t>o</a:t>
            </a:r>
            <a:r>
              <a:rPr lang="en-US" sz="1400">
                <a:latin typeface="Tahoma" pitchFamily="34" charset="0"/>
              </a:rPr>
              <a:t>C</a:t>
            </a:r>
            <a:endParaRPr lang="en-US" sz="1400" b="1"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400" b="1">
                <a:latin typeface="Tahoma" pitchFamily="34" charset="0"/>
              </a:rPr>
              <a:t>Warming greater under A2 scenario.</a:t>
            </a:r>
          </a:p>
          <a:p>
            <a:pPr>
              <a:spcBef>
                <a:spcPct val="50000"/>
              </a:spcBef>
            </a:pPr>
            <a:r>
              <a:rPr lang="en-US" sz="1400">
                <a:latin typeface="Tahoma" pitchFamily="34" charset="0"/>
              </a:rPr>
              <a:t>Warming consistent with projections for other parts of globe.</a:t>
            </a:r>
          </a:p>
          <a:p>
            <a:pPr>
              <a:spcBef>
                <a:spcPct val="50000"/>
              </a:spcBef>
            </a:pPr>
            <a:r>
              <a:rPr lang="en-US" sz="1400">
                <a:latin typeface="Tahoma" pitchFamily="34" charset="0"/>
              </a:rPr>
              <a:t>Warming far exceeds natural variability</a:t>
            </a:r>
          </a:p>
        </p:txBody>
      </p:sp>
      <p:sp>
        <p:nvSpPr>
          <p:cNvPr id="15" name="Oval 14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6" name="TextBox 15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6568" name="TextBox 17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19" name="Oval 18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0" name="TextBox 19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2" name="TextBox 21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Change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574" name="TextBox 22"/>
          <p:cNvSpPr txBox="1">
            <a:spLocks noChangeArrowheads="1"/>
          </p:cNvSpPr>
          <p:nvPr/>
        </p:nvSpPr>
        <p:spPr bwMode="auto">
          <a:xfrm>
            <a:off x="6324600" y="6183313"/>
            <a:ext cx="2590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>
                <a:latin typeface="Century Schoolbook"/>
              </a:rPr>
              <a:t>Campbell et al. (2010)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2FE06D-5A7C-44BA-AB8D-02B0E79FEC31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JM" smtClean="0">
              <a:cs typeface="Arial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4175" y="1333500"/>
            <a:ext cx="57626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TextBox 8"/>
          <p:cNvSpPr txBox="1">
            <a:spLocks noChangeArrowheads="1"/>
          </p:cNvSpPr>
          <p:nvPr/>
        </p:nvSpPr>
        <p:spPr bwMode="auto">
          <a:xfrm>
            <a:off x="7191375" y="33147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entury Schoolbook"/>
              </a:rPr>
              <a:t>hot</a:t>
            </a:r>
          </a:p>
        </p:txBody>
      </p:sp>
      <p:sp>
        <p:nvSpPr>
          <p:cNvPr id="67588" name="TextBox 9"/>
          <p:cNvSpPr txBox="1">
            <a:spLocks noChangeArrowheads="1"/>
          </p:cNvSpPr>
          <p:nvPr/>
        </p:nvSpPr>
        <p:spPr bwMode="auto">
          <a:xfrm>
            <a:off x="6124575" y="36195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entury Schoolbook"/>
              </a:rPr>
              <a:t>hotter</a:t>
            </a:r>
          </a:p>
        </p:txBody>
      </p:sp>
      <p:sp>
        <p:nvSpPr>
          <p:cNvPr id="11" name="Up Arrow 10"/>
          <p:cNvSpPr/>
          <p:nvPr/>
        </p:nvSpPr>
        <p:spPr>
          <a:xfrm>
            <a:off x="6276975" y="4533900"/>
            <a:ext cx="228600" cy="381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419975" y="4533900"/>
            <a:ext cx="3048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7115175" y="21717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7592" name="TextBox 13"/>
          <p:cNvSpPr txBox="1">
            <a:spLocks noChangeArrowheads="1"/>
          </p:cNvSpPr>
          <p:nvPr/>
        </p:nvSpPr>
        <p:spPr bwMode="auto">
          <a:xfrm>
            <a:off x="6324600" y="6183313"/>
            <a:ext cx="2590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>
                <a:latin typeface="Century Schoolbook"/>
              </a:rPr>
              <a:t>Taylor et al. (2011)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Change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1" name="TextBox 20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7597" name="TextBox 22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24" name="Oval 23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5" name="TextBox 24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7" name="TextBox 26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52600" y="3124200"/>
            <a:ext cx="6397625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80000"/>
              <a:defRPr/>
            </a:pPr>
            <a:r>
              <a:rPr lang="en-GB" sz="24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Why?</a:t>
            </a:r>
            <a:endParaRPr lang="en-GB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4826000" y="6477000"/>
            <a:ext cx="6096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ctr"/>
            <a:fld id="{867AF1A1-49E5-40FA-A66F-220B320C3F4D}" type="slidenum">
              <a:rPr lang="en-US" sz="1400" b="1">
                <a:solidFill>
                  <a:srgbClr val="FFFFFF"/>
                </a:solidFill>
                <a:latin typeface="Century Schoolbook"/>
              </a:rPr>
              <a:pPr algn="ctr"/>
              <a:t>27</a:t>
            </a:fld>
            <a:endParaRPr lang="en-US" sz="1400" b="1">
              <a:solidFill>
                <a:srgbClr val="FFFFFF"/>
              </a:solidFill>
              <a:latin typeface="Century Schoolbook"/>
            </a:endParaRPr>
          </a:p>
        </p:txBody>
      </p:sp>
      <p:sp>
        <p:nvSpPr>
          <p:cNvPr id="68610" name="Rectangle 3"/>
          <p:cNvSpPr>
            <a:spLocks noChangeArrowheads="1"/>
          </p:cNvSpPr>
          <p:nvPr/>
        </p:nvSpPr>
        <p:spPr bwMode="auto">
          <a:xfrm>
            <a:off x="1295400" y="1722438"/>
            <a:ext cx="78486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>
                <a:latin typeface="Century Schoolbook"/>
                <a:cs typeface="Times New Roman" pitchFamily="18" charset="0"/>
              </a:rPr>
              <a:t>Modeling the impact of climate change on the hydropower  potential of Suriname – A study of the Kabalebo river basin</a:t>
            </a:r>
          </a:p>
          <a:p>
            <a:endParaRPr lang="en-US">
              <a:latin typeface="Century Schoolbook"/>
            </a:endParaRPr>
          </a:p>
          <a:p>
            <a:r>
              <a:rPr lang="en-US">
                <a:latin typeface="Century Schoolbook"/>
              </a:rPr>
              <a:t>HYDRO model, GIS, PRECIS (25 km)</a:t>
            </a:r>
          </a:p>
          <a:p>
            <a:endParaRPr lang="en-US">
              <a:solidFill>
                <a:schemeClr val="bg1"/>
              </a:solidFill>
              <a:latin typeface="Century Schoolbook"/>
            </a:endParaRPr>
          </a:p>
        </p:txBody>
      </p:sp>
      <p:pic>
        <p:nvPicPr>
          <p:cNvPr id="68611" name="Picture 4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3352800"/>
            <a:ext cx="28606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2" descr="F:\hydro_nur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362200"/>
            <a:ext cx="26606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Oval 8"/>
          <p:cNvSpPr>
            <a:spLocks noChangeArrowheads="1"/>
          </p:cNvSpPr>
          <p:nvPr/>
        </p:nvSpPr>
        <p:spPr bwMode="auto">
          <a:xfrm>
            <a:off x="6173788" y="3592513"/>
            <a:ext cx="692150" cy="90011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entury Schoolbook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114800" y="3276600"/>
            <a:ext cx="1981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572000" y="4419600"/>
            <a:ext cx="15240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Climate Change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4" name="TextBox 13"/>
          <p:cNvSpPr txBox="1"/>
          <p:nvPr/>
        </p:nvSpPr>
        <p:spPr>
          <a:xfrm>
            <a:off x="457200" y="19002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1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8620" name="TextBox 15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8" name="TextBox 17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20" name="TextBox 19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8625" name="TextBox 20"/>
          <p:cNvSpPr txBox="1">
            <a:spLocks noChangeArrowheads="1"/>
          </p:cNvSpPr>
          <p:nvPr/>
        </p:nvSpPr>
        <p:spPr bwMode="auto">
          <a:xfrm>
            <a:off x="5715000" y="6183313"/>
            <a:ext cx="3200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>
                <a:latin typeface="Century Schoolbook"/>
              </a:rPr>
              <a:t>Nurmohamed et al. (201`3)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1219200"/>
            <a:ext cx="1592262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What?     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63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E0CB4B-E00E-4297-B87F-5E15CC5D7497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JM" smtClean="0">
              <a:cs typeface="Arial" charset="0"/>
            </a:endParaRPr>
          </a:p>
        </p:txBody>
      </p:sp>
      <p:sp>
        <p:nvSpPr>
          <p:cNvPr id="69635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9637" name="TextBox 13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98538" y="228600"/>
            <a:ext cx="78406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Caribbean Climate Research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9640" name="TextBox 20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074738" y="2209800"/>
            <a:ext cx="30400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Well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9643" name="TextBox 23"/>
          <p:cNvSpPr txBox="1">
            <a:spLocks noChangeArrowheads="1"/>
          </p:cNvSpPr>
          <p:nvPr/>
        </p:nvSpPr>
        <p:spPr bwMode="auto">
          <a:xfrm>
            <a:off x="457200" y="38814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3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066800" y="3200400"/>
            <a:ext cx="3040063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So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69646" name="TextBox 16"/>
          <p:cNvSpPr txBox="1">
            <a:spLocks noChangeArrowheads="1"/>
          </p:cNvSpPr>
          <p:nvPr/>
        </p:nvSpPr>
        <p:spPr bwMode="auto">
          <a:xfrm>
            <a:off x="457200" y="48720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4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1066800" y="4191000"/>
            <a:ext cx="3040063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What Next?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733800" y="12192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Climatology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3733800" y="21336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Variability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3810000" y="32004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Extremes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3810000" y="41910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Climate Change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27463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Climate Research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905000"/>
            <a:ext cx="4495800" cy="23622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1">
              <a:buFont typeface="Wingdings 2" pitchFamily="18" charset="2"/>
              <a:buNone/>
              <a:defRPr/>
            </a:pPr>
            <a:r>
              <a:rPr lang="en-US" sz="2200" b="1" dirty="0" smtClean="0"/>
              <a:t>	</a:t>
            </a:r>
          </a:p>
          <a:p>
            <a:pPr lvl="1">
              <a:buFont typeface="Wingdings 2" pitchFamily="18" charset="2"/>
              <a:buNone/>
              <a:defRPr/>
            </a:pPr>
            <a:endParaRPr lang="en-US" b="1" dirty="0" smtClean="0"/>
          </a:p>
          <a:p>
            <a:pPr lvl="1">
              <a:buFontTx/>
              <a:buChar char="•"/>
              <a:defRPr/>
            </a:pPr>
            <a:r>
              <a:rPr lang="en-US" sz="2400" dirty="0" smtClean="0">
                <a:latin typeface="Garamond" pitchFamily="18" charset="0"/>
              </a:rPr>
              <a:t>Fair amount of climate science research being done about the Caribbean.</a:t>
            </a:r>
          </a:p>
          <a:p>
            <a:pPr lvl="1">
              <a:buFontTx/>
              <a:buChar char="•"/>
              <a:defRPr/>
            </a:pPr>
            <a:endParaRPr lang="en-US" sz="2200" dirty="0" smtClean="0">
              <a:latin typeface="Garamond" pitchFamily="18" charset="0"/>
            </a:endParaRPr>
          </a:p>
          <a:p>
            <a:pPr lvl="1">
              <a:buFontTx/>
              <a:buChar char="•"/>
              <a:defRPr/>
            </a:pPr>
            <a:endParaRPr lang="en-US" sz="2200" dirty="0">
              <a:latin typeface="Garamond" pitchFamily="18" charset="0"/>
            </a:endParaRP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570793-83CA-497A-85D4-A052B34CBFDC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JM" smtClean="0">
              <a:cs typeface="Arial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0" y="1905000"/>
            <a:ext cx="4267200" cy="2362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	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endParaRPr lang="en-US" sz="2100" b="1" dirty="0">
              <a:latin typeface="Calibri" pitchFamily="34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en-US" sz="2400" dirty="0">
                <a:latin typeface="Garamond" pitchFamily="18" charset="0"/>
                <a:cs typeface="+mn-cs"/>
              </a:rPr>
              <a:t>Fair amount of climate science research being done about the Caribbean within the Caribbean.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endParaRPr lang="en-US" sz="2200" dirty="0">
              <a:latin typeface="Garamond" pitchFamily="18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endParaRPr lang="en-US" sz="2200" dirty="0">
              <a:latin typeface="Garamond" pitchFamily="18" charset="0"/>
              <a:cs typeface="+mn-cs"/>
            </a:endParaRPr>
          </a:p>
        </p:txBody>
      </p:sp>
      <p:sp>
        <p:nvSpPr>
          <p:cNvPr id="70661" name="Content Placeholder 2"/>
          <p:cNvSpPr txBox="1">
            <a:spLocks/>
          </p:cNvSpPr>
          <p:nvPr/>
        </p:nvSpPr>
        <p:spPr bwMode="auto">
          <a:xfrm>
            <a:off x="0" y="4114800"/>
            <a:ext cx="4495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200" b="1">
                <a:latin typeface="Calibri" pitchFamily="34" charset="0"/>
              </a:rPr>
              <a:t>	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100" b="1">
                <a:latin typeface="Garamond" pitchFamily="18" charset="0"/>
              </a:rPr>
              <a:t>	</a:t>
            </a:r>
            <a:r>
              <a:rPr lang="en-US" sz="2400" b="1">
                <a:latin typeface="Garamond" pitchFamily="18" charset="0"/>
              </a:rPr>
              <a:t>Existing Knowledge Base </a:t>
            </a:r>
            <a:r>
              <a:rPr lang="en-US" sz="2400">
                <a:latin typeface="Garamond" pitchFamily="18" charset="0"/>
              </a:rPr>
              <a:t>to underpin the provision of climate services – databases, theories, approaches, questions, limitations… 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</p:txBody>
      </p:sp>
      <p:sp>
        <p:nvSpPr>
          <p:cNvPr id="70662" name="Content Placeholder 2"/>
          <p:cNvSpPr txBox="1">
            <a:spLocks/>
          </p:cNvSpPr>
          <p:nvPr/>
        </p:nvSpPr>
        <p:spPr bwMode="auto">
          <a:xfrm>
            <a:off x="4343400" y="4038600"/>
            <a:ext cx="4495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400" b="1">
                <a:latin typeface="Calibri" pitchFamily="34" charset="0"/>
              </a:rPr>
              <a:t>	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400" b="1">
                <a:latin typeface="Garamond" pitchFamily="18" charset="0"/>
              </a:rPr>
              <a:t>	Existing Knowledge Generation Capacity </a:t>
            </a:r>
            <a:r>
              <a:rPr lang="en-US" sz="2400">
                <a:latin typeface="Garamond" pitchFamily="18" charset="0"/>
              </a:rPr>
              <a:t>to build on in underpinning the provision of climate services – institutes, personnel…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666750" y="1600200"/>
            <a:ext cx="847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“It’s okay to use the words </a:t>
            </a:r>
            <a:r>
              <a:rPr lang="en-US" sz="2400" b="1">
                <a:solidFill>
                  <a:srgbClr val="FF0000"/>
                </a:solidFill>
              </a:rPr>
              <a:t>Climate research </a:t>
            </a:r>
            <a:r>
              <a:rPr lang="en-US" sz="2400" b="1">
                <a:solidFill>
                  <a:srgbClr val="0070C0"/>
                </a:solidFill>
              </a:rPr>
              <a:t>and </a:t>
            </a:r>
            <a:r>
              <a:rPr lang="en-US" sz="2400" b="1">
                <a:solidFill>
                  <a:srgbClr val="FF0000"/>
                </a:solidFill>
              </a:rPr>
              <a:t>Caribbean</a:t>
            </a:r>
            <a:r>
              <a:rPr lang="en-US" sz="2400" b="1">
                <a:solidFill>
                  <a:srgbClr val="0070C0"/>
                </a:solidFill>
              </a:rPr>
              <a:t> in the same sentence…”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27463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Climate Research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905000"/>
            <a:ext cx="4495800" cy="23622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1">
              <a:buFont typeface="Wingdings 2" pitchFamily="18" charset="2"/>
              <a:buNone/>
              <a:defRPr/>
            </a:pPr>
            <a:r>
              <a:rPr lang="en-US" sz="2200" b="1" dirty="0" smtClean="0"/>
              <a:t>	</a:t>
            </a:r>
          </a:p>
          <a:p>
            <a:pPr lvl="1">
              <a:buFont typeface="Wingdings 2" pitchFamily="18" charset="2"/>
              <a:buNone/>
              <a:defRPr/>
            </a:pPr>
            <a:endParaRPr lang="en-US" b="1" dirty="0" smtClean="0"/>
          </a:p>
          <a:p>
            <a:pPr lvl="1">
              <a:buFontTx/>
              <a:buChar char="•"/>
              <a:defRPr/>
            </a:pPr>
            <a:r>
              <a:rPr lang="en-US" sz="2400" dirty="0" smtClean="0">
                <a:latin typeface="Garamond" pitchFamily="18" charset="0"/>
              </a:rPr>
              <a:t>Fair amount of climate science research being done about the Caribbean.</a:t>
            </a:r>
          </a:p>
          <a:p>
            <a:pPr lvl="1">
              <a:buFontTx/>
              <a:buChar char="•"/>
              <a:defRPr/>
            </a:pPr>
            <a:endParaRPr lang="en-US" sz="2200" dirty="0" smtClean="0">
              <a:latin typeface="Garamond" pitchFamily="18" charset="0"/>
            </a:endParaRPr>
          </a:p>
          <a:p>
            <a:pPr lvl="1">
              <a:buFontTx/>
              <a:buChar char="•"/>
              <a:defRPr/>
            </a:pPr>
            <a:endParaRPr lang="en-US" sz="2200" dirty="0">
              <a:latin typeface="Garamond" pitchFamily="18" charset="0"/>
            </a:endParaRP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285463-559A-40E6-BDC7-F18BB0F71BA6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JM" smtClean="0">
              <a:cs typeface="Arial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0" y="1905000"/>
            <a:ext cx="4267200" cy="2362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	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endParaRPr lang="en-US" sz="2100" b="1" dirty="0">
              <a:latin typeface="Calibri" pitchFamily="34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en-US" sz="2400" dirty="0">
                <a:latin typeface="Garamond" pitchFamily="18" charset="0"/>
                <a:cs typeface="+mn-cs"/>
              </a:rPr>
              <a:t>Fair amount of climate science research being done about the Caribbean within the Caribbean.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endParaRPr lang="en-US" sz="2200" dirty="0">
              <a:latin typeface="Garamond" pitchFamily="18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endParaRPr lang="en-US" sz="2200" dirty="0">
              <a:latin typeface="Garamond" pitchFamily="18" charset="0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4114800"/>
            <a:ext cx="4495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200" b="1">
                <a:latin typeface="Calibri" pitchFamily="34" charset="0"/>
              </a:rPr>
              <a:t>	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100" b="1">
                <a:latin typeface="Garamond" pitchFamily="18" charset="0"/>
              </a:rPr>
              <a:t>	</a:t>
            </a:r>
            <a:r>
              <a:rPr lang="en-US" sz="2400" b="1">
                <a:latin typeface="Garamond" pitchFamily="18" charset="0"/>
              </a:rPr>
              <a:t>Existing Knowledge Base </a:t>
            </a:r>
            <a:r>
              <a:rPr lang="en-US" sz="2400">
                <a:latin typeface="Garamond" pitchFamily="18" charset="0"/>
              </a:rPr>
              <a:t>to underpin the provision of climate services – databases, theories, approaches, questions, limitations… 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343400" y="4038600"/>
            <a:ext cx="4495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400" b="1">
                <a:latin typeface="Calibri" pitchFamily="34" charset="0"/>
              </a:rPr>
              <a:t>	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</a:pPr>
            <a:r>
              <a:rPr lang="en-US" sz="2400" b="1">
                <a:latin typeface="Garamond" pitchFamily="18" charset="0"/>
              </a:rPr>
              <a:t>	Existing Knowledge Generation Capacity </a:t>
            </a:r>
            <a:r>
              <a:rPr lang="en-US" sz="2400">
                <a:latin typeface="Garamond" pitchFamily="18" charset="0"/>
              </a:rPr>
              <a:t>to build on in underpinning the provision of climate services – institutes, personnel…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</a:pPr>
            <a:endParaRPr lang="en-US" sz="2200">
              <a:latin typeface="Garamond" pitchFamily="18" charset="0"/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666750" y="1600200"/>
            <a:ext cx="847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“It’s okay to use the words </a:t>
            </a:r>
            <a:r>
              <a:rPr lang="en-US" sz="2400" b="1">
                <a:solidFill>
                  <a:srgbClr val="FF0000"/>
                </a:solidFill>
              </a:rPr>
              <a:t>Climate research </a:t>
            </a:r>
            <a:r>
              <a:rPr lang="en-US" sz="2400" b="1">
                <a:solidFill>
                  <a:srgbClr val="0070C0"/>
                </a:solidFill>
              </a:rPr>
              <a:t>and </a:t>
            </a:r>
            <a:r>
              <a:rPr lang="en-US" sz="2400" b="1">
                <a:solidFill>
                  <a:srgbClr val="FF0000"/>
                </a:solidFill>
              </a:rPr>
              <a:t>Caribbean</a:t>
            </a:r>
            <a:r>
              <a:rPr lang="en-US" sz="2400" b="1">
                <a:solidFill>
                  <a:srgbClr val="0070C0"/>
                </a:solidFill>
              </a:rPr>
              <a:t> in the same sentence…”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27463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Climate Research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CEB57E-87CE-43C8-850A-FC88E6436ABD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JM" smtClean="0">
              <a:cs typeface="Arial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81000" y="2819400"/>
            <a:ext cx="7543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Still many limitations…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endParaRPr lang="en-US" sz="2200" b="1" dirty="0">
              <a:latin typeface="Calibri" pitchFamily="34" charset="0"/>
              <a:cs typeface="+mn-cs"/>
            </a:endParaRPr>
          </a:p>
          <a:p>
            <a:pPr marL="823913" lvl="1" indent="-45720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AutoNum type="arabicParenR"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Capacity – Technical and Human</a:t>
            </a:r>
          </a:p>
          <a:p>
            <a:pPr marL="823913" lvl="1" indent="-45720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AutoNum type="arabicParenR"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Recognition versus support dilemma</a:t>
            </a:r>
          </a:p>
          <a:p>
            <a:pPr marL="823913" lvl="1" indent="-45720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AutoNum type="arabicParenR"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Questions outpace capacity</a:t>
            </a:r>
          </a:p>
          <a:p>
            <a:pPr marL="823913" lvl="1" indent="-45720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AutoNum type="arabicParenR"/>
              <a:defRPr/>
            </a:pPr>
            <a:r>
              <a:rPr lang="en-US" sz="2200" b="1" dirty="0">
                <a:latin typeface="Calibri" pitchFamily="34" charset="0"/>
                <a:cs typeface="+mn-cs"/>
              </a:rPr>
              <a:t>Need to deliver the end before the beginning</a:t>
            </a: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endParaRPr lang="en-US" sz="2200" b="1" dirty="0">
              <a:latin typeface="Calibri" pitchFamily="34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 typeface="Wingdings 2" pitchFamily="18" charset="2"/>
              <a:buNone/>
              <a:defRPr/>
            </a:pPr>
            <a:endParaRPr lang="en-US" sz="2400" dirty="0">
              <a:latin typeface="Garamond" pitchFamily="18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endParaRPr lang="en-US" sz="2200" dirty="0">
              <a:latin typeface="Garamond" pitchFamily="18" charset="0"/>
              <a:cs typeface="+mn-cs"/>
            </a:endParaRPr>
          </a:p>
          <a:p>
            <a:pPr marL="639763" lvl="1" indent="-273050">
              <a:spcBef>
                <a:spcPct val="20000"/>
              </a:spcBef>
              <a:buClr>
                <a:srgbClr val="C00000"/>
              </a:buClr>
              <a:buSzPct val="80000"/>
              <a:buFontTx/>
              <a:buChar char="•"/>
              <a:defRPr/>
            </a:pPr>
            <a:endParaRPr lang="en-US" sz="2200" dirty="0">
              <a:latin typeface="Garamond" pitchFamily="18" charset="0"/>
              <a:cs typeface="+mn-cs"/>
            </a:endParaRPr>
          </a:p>
        </p:txBody>
      </p:sp>
      <p:sp>
        <p:nvSpPr>
          <p:cNvPr id="71684" name="Rectangle 7"/>
          <p:cNvSpPr>
            <a:spLocks noChangeArrowheads="1"/>
          </p:cNvSpPr>
          <p:nvPr/>
        </p:nvSpPr>
        <p:spPr bwMode="auto">
          <a:xfrm>
            <a:off x="666750" y="1600200"/>
            <a:ext cx="847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“It’s okay to use the words </a:t>
            </a:r>
            <a:r>
              <a:rPr lang="en-US" sz="2400" b="1">
                <a:solidFill>
                  <a:srgbClr val="FF0000"/>
                </a:solidFill>
              </a:rPr>
              <a:t>Climate research </a:t>
            </a:r>
            <a:r>
              <a:rPr lang="en-US" sz="2400" b="1">
                <a:solidFill>
                  <a:srgbClr val="0070C0"/>
                </a:solidFill>
              </a:rPr>
              <a:t>and </a:t>
            </a:r>
            <a:r>
              <a:rPr lang="en-US" sz="2400" b="1">
                <a:solidFill>
                  <a:srgbClr val="FF0000"/>
                </a:solidFill>
              </a:rPr>
              <a:t>Caribbean</a:t>
            </a:r>
            <a:r>
              <a:rPr lang="en-US" sz="2400" b="1">
                <a:solidFill>
                  <a:srgbClr val="0070C0"/>
                </a:solidFill>
              </a:rPr>
              <a:t> in the same sentence…”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27463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Institutions of Climate Research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6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82000" cy="4114800"/>
          </a:xfrm>
        </p:spPr>
        <p:txBody>
          <a:bodyPr/>
          <a:lstStyle/>
          <a:p>
            <a:pPr lvl="1">
              <a:buFont typeface="Wingdings 2" pitchFamily="18" charset="2"/>
              <a:buNone/>
            </a:pPr>
            <a:r>
              <a:rPr lang="en-US" sz="2200" b="1" smtClean="0"/>
              <a:t>	</a:t>
            </a:r>
          </a:p>
          <a:p>
            <a:pPr lvl="1">
              <a:buFont typeface="Wingdings 2" pitchFamily="18" charset="2"/>
              <a:buNone/>
            </a:pPr>
            <a:endParaRPr lang="en-US" sz="2200" b="1" smtClean="0"/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UWI  (CSGM and other Campuses, Departments and Institutes)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 CIMH 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INSMET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5 C’s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Antom De Kom (University of Suriname)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Meteorological Services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Research arms or Regional and National Sectoral Institutions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</a:t>
            </a:r>
          </a:p>
          <a:p>
            <a:pPr lvl="1">
              <a:buFont typeface="Wingdings 2" pitchFamily="18" charset="2"/>
              <a:buNone/>
            </a:pPr>
            <a:r>
              <a:rPr lang="en-US" sz="2200" b="1" smtClean="0"/>
              <a:t>	</a:t>
            </a:r>
          </a:p>
          <a:p>
            <a:pPr lvl="1">
              <a:buFont typeface="Wingdings 2" pitchFamily="18" charset="2"/>
              <a:buNone/>
            </a:pPr>
            <a:endParaRPr lang="en-US" sz="2200" smtClean="0">
              <a:latin typeface="Garamond" pitchFamily="18" charset="0"/>
            </a:endParaRPr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141CA7-5581-4251-9733-F5E363E38C9F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JM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901B53-D812-4A20-A501-B1D5583628AE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JM" smtClean="0">
              <a:cs typeface="Arial" charset="0"/>
            </a:endParaRPr>
          </a:p>
        </p:txBody>
      </p:sp>
      <p:sp>
        <p:nvSpPr>
          <p:cNvPr id="73730" name="Content Placeholder 2"/>
          <p:cNvSpPr txBox="1">
            <a:spLocks/>
          </p:cNvSpPr>
          <p:nvPr/>
        </p:nvSpPr>
        <p:spPr bwMode="auto">
          <a:xfrm>
            <a:off x="3733800" y="2971800"/>
            <a:ext cx="259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r>
              <a:rPr lang="en-US" sz="2800" b="1"/>
              <a:t>Thank You</a:t>
            </a:r>
            <a:endParaRPr lang="en-US" sz="2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274638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Climate Research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8149089-05DF-4E8F-8323-B5A2E4F5DEC3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JM" smtClean="0">
              <a:cs typeface="Arial" charset="0"/>
            </a:endParaRPr>
          </a:p>
        </p:txBody>
      </p:sp>
      <p:sp>
        <p:nvSpPr>
          <p:cNvPr id="39939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39940" name="Rectangle 8"/>
          <p:cNvSpPr>
            <a:spLocks noChangeArrowheads="1"/>
          </p:cNvSpPr>
          <p:nvPr/>
        </p:nvSpPr>
        <p:spPr bwMode="auto">
          <a:xfrm>
            <a:off x="871538" y="2362200"/>
            <a:ext cx="4919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What is some of the Research?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992188" y="3200400"/>
            <a:ext cx="65516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Research that is trying to at least answer 4 questions (being asked of climate researchers…)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1219200"/>
            <a:ext cx="1592262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What?     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EF9386-2F92-42AA-8095-4E386B8A7BB1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JM" smtClean="0">
              <a:cs typeface="Arial" charset="0"/>
            </a:endParaRPr>
          </a:p>
        </p:txBody>
      </p:sp>
      <p:sp>
        <p:nvSpPr>
          <p:cNvPr id="40963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0965" name="TextBox 13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12" name="Oval 11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5" name="TextBox 14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7" name="TextBox 16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98538" y="274638"/>
            <a:ext cx="78406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Caribbean Climate Research questions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8145462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 You Mean By Caribbean Climate?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55ADFF-215E-4141-BAB1-871C2BF9BACF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JM" smtClean="0">
              <a:cs typeface="Arial" charset="0"/>
            </a:endParaRPr>
          </a:p>
        </p:txBody>
      </p:sp>
      <p:sp>
        <p:nvSpPr>
          <p:cNvPr id="41987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1989" name="TextBox 13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12" name="Oval 11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5" name="TextBox 14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7" name="TextBox 16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199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831975"/>
            <a:ext cx="5486400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7" name="Rectangle 12"/>
          <p:cNvSpPr>
            <a:spLocks noChangeArrowheads="1"/>
          </p:cNvSpPr>
          <p:nvPr/>
        </p:nvSpPr>
        <p:spPr bwMode="auto">
          <a:xfrm>
            <a:off x="2057400" y="5710238"/>
            <a:ext cx="6553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Calibri" pitchFamily="34" charset="0"/>
              </a:rPr>
              <a:t>Interest: 	Defining it and its drivers</a:t>
            </a:r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	</a:t>
            </a:r>
            <a:endParaRPr lang="en-US" b="1" i="1">
              <a:solidFill>
                <a:schemeClr val="accent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23AD83-6717-40B9-9F53-6495C471999E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JM" smtClean="0">
              <a:cs typeface="Arial" charset="0"/>
            </a:endParaRPr>
          </a:p>
        </p:txBody>
      </p:sp>
      <p:pic>
        <p:nvPicPr>
          <p:cNvPr id="43010" name="Picture 10"/>
          <p:cNvPicPr>
            <a:picLocks noChangeAspect="1" noChangeArrowheads="1"/>
          </p:cNvPicPr>
          <p:nvPr/>
        </p:nvPicPr>
        <p:blipFill>
          <a:blip r:embed="rId2"/>
          <a:srcRect r="10876"/>
          <a:stretch>
            <a:fillRect/>
          </a:stretch>
        </p:blipFill>
        <p:spPr bwMode="auto">
          <a:xfrm>
            <a:off x="1524000" y="2455863"/>
            <a:ext cx="4114800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11"/>
          <p:cNvSpPr txBox="1">
            <a:spLocks noChangeArrowheads="1"/>
          </p:cNvSpPr>
          <p:nvPr/>
        </p:nvSpPr>
        <p:spPr bwMode="auto">
          <a:xfrm>
            <a:off x="5791200" y="2486025"/>
            <a:ext cx="28194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b="1">
                <a:latin typeface="Century Schoolbook"/>
              </a:rPr>
              <a:t>1</a:t>
            </a:r>
            <a:r>
              <a:rPr lang="en-US" b="1"/>
              <a:t>. Dry Season</a:t>
            </a:r>
          </a:p>
          <a:p>
            <a:pPr>
              <a:spcBef>
                <a:spcPct val="20000"/>
              </a:spcBef>
            </a:pPr>
            <a:r>
              <a:rPr lang="en-US" b="1" i="1">
                <a:solidFill>
                  <a:srgbClr val="FF3300"/>
                </a:solidFill>
              </a:rPr>
              <a:t>December - April</a:t>
            </a:r>
          </a:p>
        </p:txBody>
      </p:sp>
      <p:sp>
        <p:nvSpPr>
          <p:cNvPr id="43012" name="Rectangle 12"/>
          <p:cNvSpPr>
            <a:spLocks noChangeArrowheads="1"/>
          </p:cNvSpPr>
          <p:nvPr/>
        </p:nvSpPr>
        <p:spPr bwMode="auto">
          <a:xfrm>
            <a:off x="5791200" y="4638675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3. Bimodal - MSD</a:t>
            </a:r>
          </a:p>
          <a:p>
            <a:r>
              <a:rPr lang="en-US" b="1" i="1"/>
              <a:t> Early season - </a:t>
            </a:r>
            <a:r>
              <a:rPr lang="en-US" b="1" i="1">
                <a:solidFill>
                  <a:srgbClr val="FF3300"/>
                </a:solidFill>
              </a:rPr>
              <a:t>May-July</a:t>
            </a:r>
          </a:p>
          <a:p>
            <a:r>
              <a:rPr lang="en-US" b="1" i="1"/>
              <a:t> Late Season  - </a:t>
            </a:r>
            <a:r>
              <a:rPr lang="en-US" b="1" i="1">
                <a:solidFill>
                  <a:srgbClr val="FF3300"/>
                </a:solidFill>
              </a:rPr>
              <a:t>Aug –Nov</a:t>
            </a:r>
          </a:p>
        </p:txBody>
      </p:sp>
      <p:sp>
        <p:nvSpPr>
          <p:cNvPr id="43013" name="Oval 15"/>
          <p:cNvSpPr>
            <a:spLocks noChangeArrowheads="1"/>
          </p:cNvSpPr>
          <p:nvPr/>
        </p:nvSpPr>
        <p:spPr bwMode="auto">
          <a:xfrm>
            <a:off x="2362200" y="4589463"/>
            <a:ext cx="838200" cy="609600"/>
          </a:xfrm>
          <a:prstGeom prst="ellips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entury Schoolbook"/>
            </a:endParaRPr>
          </a:p>
        </p:txBody>
      </p:sp>
      <p:sp>
        <p:nvSpPr>
          <p:cNvPr id="43014" name="Line 18"/>
          <p:cNvSpPr>
            <a:spLocks noChangeShapeType="1"/>
          </p:cNvSpPr>
          <p:nvPr/>
        </p:nvSpPr>
        <p:spPr bwMode="auto">
          <a:xfrm>
            <a:off x="3200400" y="4056063"/>
            <a:ext cx="22098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15" name="AutoShape 20"/>
          <p:cNvSpPr>
            <a:spLocks noChangeArrowheads="1"/>
          </p:cNvSpPr>
          <p:nvPr/>
        </p:nvSpPr>
        <p:spPr bwMode="auto">
          <a:xfrm>
            <a:off x="3810000" y="3141663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latin typeface="Century Schoolbook"/>
            </a:endParaRPr>
          </a:p>
        </p:txBody>
      </p:sp>
      <p:sp>
        <p:nvSpPr>
          <p:cNvPr id="43016" name="Rectangle 21"/>
          <p:cNvSpPr>
            <a:spLocks noChangeArrowheads="1"/>
          </p:cNvSpPr>
          <p:nvPr/>
        </p:nvSpPr>
        <p:spPr bwMode="auto">
          <a:xfrm>
            <a:off x="5791200" y="3248025"/>
            <a:ext cx="2590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2. Rainfall Season </a:t>
            </a:r>
          </a:p>
          <a:p>
            <a:r>
              <a:rPr lang="en-US" b="1" i="1">
                <a:solidFill>
                  <a:srgbClr val="FF3300"/>
                </a:solidFill>
              </a:rPr>
              <a:t>May - November</a:t>
            </a:r>
          </a:p>
          <a:p>
            <a:r>
              <a:rPr lang="en-US" b="1" i="1">
                <a:solidFill>
                  <a:srgbClr val="FF3300"/>
                </a:solidFill>
              </a:rPr>
              <a:t>Peaks in September/October</a:t>
            </a:r>
            <a:endParaRPr lang="en-GB" b="1" i="1">
              <a:solidFill>
                <a:srgbClr val="FF3300"/>
              </a:solidFill>
            </a:endParaRPr>
          </a:p>
        </p:txBody>
      </p:sp>
      <p:sp>
        <p:nvSpPr>
          <p:cNvPr id="43017" name="Rectangle 12"/>
          <p:cNvSpPr>
            <a:spLocks noChangeArrowheads="1"/>
          </p:cNvSpPr>
          <p:nvPr/>
        </p:nvSpPr>
        <p:spPr bwMode="auto">
          <a:xfrm>
            <a:off x="1447800" y="2005013"/>
            <a:ext cx="41148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Calibri" pitchFamily="34" charset="0"/>
              </a:rPr>
              <a:t>Rainfall Climatology</a:t>
            </a:r>
          </a:p>
          <a:p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	</a:t>
            </a:r>
            <a:endParaRPr lang="en-US" b="1" i="1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43018" name="TextBox 16"/>
          <p:cNvSpPr txBox="1">
            <a:spLocks noChangeArrowheads="1"/>
          </p:cNvSpPr>
          <p:nvPr/>
        </p:nvSpPr>
        <p:spPr bwMode="auto">
          <a:xfrm>
            <a:off x="2590800" y="4208463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entury Schoolbook"/>
              </a:rPr>
              <a:t>1</a:t>
            </a:r>
          </a:p>
        </p:txBody>
      </p:sp>
      <p:sp>
        <p:nvSpPr>
          <p:cNvPr id="43019" name="TextBox 17"/>
          <p:cNvSpPr txBox="1">
            <a:spLocks noChangeArrowheads="1"/>
          </p:cNvSpPr>
          <p:nvPr/>
        </p:nvSpPr>
        <p:spPr bwMode="auto">
          <a:xfrm>
            <a:off x="3886200" y="4132263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entury Schoolbook"/>
              </a:rPr>
              <a:t>2</a:t>
            </a:r>
          </a:p>
        </p:txBody>
      </p:sp>
      <p:sp>
        <p:nvSpPr>
          <p:cNvPr id="43020" name="TextBox 18"/>
          <p:cNvSpPr txBox="1">
            <a:spLocks noChangeArrowheads="1"/>
          </p:cNvSpPr>
          <p:nvPr/>
        </p:nvSpPr>
        <p:spPr bwMode="auto">
          <a:xfrm>
            <a:off x="3810000" y="2684463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entury Schoolbook"/>
              </a:rPr>
              <a:t>3</a:t>
            </a:r>
          </a:p>
        </p:txBody>
      </p:sp>
      <p:sp>
        <p:nvSpPr>
          <p:cNvPr id="29" name="Oval 28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3022" name="TextBox 29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Climatology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4" name="TextBox 33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6" name="TextBox 35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8" name="TextBox 37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6659563" y="6145213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/>
              </a:rPr>
              <a:t>Ashby et al. (2004)</a:t>
            </a:r>
            <a:endParaRPr lang="en-JM" sz="1400">
              <a:latin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44F64B-993B-49C4-860F-FF10AC03CCE5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JM" smtClean="0">
              <a:cs typeface="Arial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1524000"/>
            <a:ext cx="51371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315200" y="1154113"/>
            <a:ext cx="17526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High Pressure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8400" y="5105400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Trade Wind Strength + vertical shear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09800" y="26670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SSTs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4419600"/>
            <a:ext cx="1752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3"/>
                </a:solidFill>
                <a:latin typeface="Calibri" pitchFamily="34" charset="0"/>
                <a:cs typeface="+mn-cs"/>
              </a:rPr>
              <a:t>Easterly Waves</a:t>
            </a:r>
            <a:endParaRPr lang="en-US" b="1" dirty="0">
              <a:solidFill>
                <a:schemeClr val="accent3"/>
              </a:solidFill>
              <a:latin typeface="Calibri" pitchFamily="34" charset="0"/>
              <a:cs typeface="+mn-cs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7315200" y="1600200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4" idx="3"/>
          </p:cNvCxnSpPr>
          <p:nvPr/>
        </p:nvCxnSpPr>
        <p:spPr>
          <a:xfrm>
            <a:off x="3048000" y="2851150"/>
            <a:ext cx="1066800" cy="196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5257800" y="3276600"/>
            <a:ext cx="1371600" cy="1676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6858000" y="3581400"/>
            <a:ext cx="4572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4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3454400"/>
            <a:ext cx="42672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Oval 26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4045" name="TextBox 27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29" name="Oval 28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0" name="TextBox 29"/>
          <p:cNvSpPr txBox="1"/>
          <p:nvPr/>
        </p:nvSpPr>
        <p:spPr>
          <a:xfrm>
            <a:off x="457200" y="28908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2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2" name="TextBox 31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34" name="TextBox 33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998538" y="152400"/>
            <a:ext cx="7467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Caribbean Climatology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6659563" y="6145213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/>
              </a:rPr>
              <a:t>Ashby et al. (2004)</a:t>
            </a:r>
            <a:endParaRPr lang="en-JM" sz="1400">
              <a:latin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538" y="1219200"/>
            <a:ext cx="1592262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What?     </a:t>
            </a:r>
            <a:endParaRPr lang="en-JM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A95DA3-45E8-4FF7-9C90-F68E36A5DFEF}" type="slidenum">
              <a:rPr lang="en-JM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JM" smtClean="0">
              <a:cs typeface="Arial" charset="0"/>
            </a:endParaRPr>
          </a:p>
        </p:txBody>
      </p:sp>
      <p:sp>
        <p:nvSpPr>
          <p:cNvPr id="45059" name="Content Placeholder 2"/>
          <p:cNvSpPr txBox="1">
            <a:spLocks/>
          </p:cNvSpPr>
          <p:nvPr/>
        </p:nvSpPr>
        <p:spPr bwMode="auto">
          <a:xfrm>
            <a:off x="838200" y="17526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rgbClr val="C00000"/>
              </a:buClr>
              <a:buSzPct val="70000"/>
            </a:pPr>
            <a:endParaRPr lang="en-US" sz="2400" i="1"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8600" y="17526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5061" name="TextBox 13"/>
          <p:cNvSpPr txBox="1">
            <a:spLocks noChangeArrowheads="1"/>
          </p:cNvSpPr>
          <p:nvPr/>
        </p:nvSpPr>
        <p:spPr bwMode="auto">
          <a:xfrm>
            <a:off x="457200" y="19002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1</a:t>
            </a:r>
          </a:p>
        </p:txBody>
      </p:sp>
      <p:sp>
        <p:nvSpPr>
          <p:cNvPr id="16" name="Oval 15"/>
          <p:cNvSpPr/>
          <p:nvPr/>
        </p:nvSpPr>
        <p:spPr>
          <a:xfrm>
            <a:off x="228600" y="37338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7" name="TextBox 16"/>
          <p:cNvSpPr txBox="1"/>
          <p:nvPr/>
        </p:nvSpPr>
        <p:spPr>
          <a:xfrm>
            <a:off x="457200" y="38814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8600" y="4724400"/>
            <a:ext cx="7620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19" name="TextBox 18"/>
          <p:cNvSpPr txBox="1"/>
          <p:nvPr/>
        </p:nvSpPr>
        <p:spPr>
          <a:xfrm>
            <a:off x="457200" y="4872038"/>
            <a:ext cx="381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JM" sz="2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4</a:t>
            </a:r>
            <a:endParaRPr lang="en-JM" sz="2400" b="1" dirty="0">
              <a:solidFill>
                <a:schemeClr val="bg1">
                  <a:lumMod val="8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98538" y="274638"/>
            <a:ext cx="78406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Caribbean Climate Research questions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8600" y="2743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/>
          </a:p>
        </p:txBody>
      </p:sp>
      <p:sp>
        <p:nvSpPr>
          <p:cNvPr id="45068" name="TextBox 20"/>
          <p:cNvSpPr txBox="1">
            <a:spLocks noChangeArrowheads="1"/>
          </p:cNvSpPr>
          <p:nvPr/>
        </p:nvSpPr>
        <p:spPr bwMode="auto">
          <a:xfrm>
            <a:off x="457200" y="289083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JM" sz="2400" b="1">
                <a:solidFill>
                  <a:schemeClr val="bg1"/>
                </a:solidFill>
                <a:latin typeface="Century Schoolbook"/>
              </a:rPr>
              <a:t>2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074738" y="2209800"/>
            <a:ext cx="3040062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latin typeface="Arial" pitchFamily="34" charset="0"/>
                <a:ea typeface="+mj-ea"/>
                <a:cs typeface="Arial" pitchFamily="34" charset="0"/>
              </a:rPr>
              <a:t>Well What?     </a:t>
            </a:r>
            <a:endParaRPr lang="en-JM" sz="3200" b="1" cap="small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2514600" y="1219200"/>
            <a:ext cx="37338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3200" b="1" cap="small" dirty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…is climate?</a:t>
            </a:r>
            <a:endParaRPr lang="en-JM" sz="3200" b="1" cap="small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WI 2011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public lecture background</Template>
  <TotalTime>2920</TotalTime>
  <Words>1022</Words>
  <Application>Microsoft Office PowerPoint</Application>
  <PresentationFormat>On-screen Show (4:3)</PresentationFormat>
  <Paragraphs>344</Paragraphs>
  <Slides>32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Design Template</vt:lpstr>
      </vt:variant>
      <vt:variant>
        <vt:i4>29</vt:i4>
      </vt:variant>
      <vt:variant>
        <vt:lpstr>Slide Titles</vt:lpstr>
      </vt:variant>
      <vt:variant>
        <vt:i4>32</vt:i4>
      </vt:variant>
    </vt:vector>
  </HeadingPairs>
  <TitlesOfParts>
    <vt:vector size="73" baseType="lpstr">
      <vt:lpstr>Century Schoolbook</vt:lpstr>
      <vt:lpstr>Arial</vt:lpstr>
      <vt:lpstr>Calibri</vt:lpstr>
      <vt:lpstr>Wingdings</vt:lpstr>
      <vt:lpstr>Wingdings 2</vt:lpstr>
      <vt:lpstr>Trebuchet MS</vt:lpstr>
      <vt:lpstr>Garamond</vt:lpstr>
      <vt:lpstr>Arial Unicode MS</vt:lpstr>
      <vt:lpstr>Comic Sans MS</vt:lpstr>
      <vt:lpstr>Times New Roman</vt:lpstr>
      <vt:lpstr>Berlin Sans FB</vt:lpstr>
      <vt:lpstr>Tahoma</vt:lpstr>
      <vt:lpstr>UWI 2011 Theme</vt:lpstr>
      <vt:lpstr>Custom Design</vt:lpstr>
      <vt:lpstr>Oriel</vt:lpstr>
      <vt:lpstr>UWI 2011 Theme</vt:lpstr>
      <vt:lpstr>UWI 2011 Theme</vt:lpstr>
      <vt:lpstr>UWI 2011 Theme</vt:lpstr>
      <vt:lpstr>UWI 2011 Theme</vt:lpstr>
      <vt:lpstr>UWI 2011 Theme</vt:lpstr>
      <vt:lpstr>UWI 2011 Theme</vt:lpstr>
      <vt:lpstr>UWI 2011 Theme</vt:lpstr>
      <vt:lpstr>UWI 2011 Theme</vt:lpstr>
      <vt:lpstr>UWI 2011 Theme</vt:lpstr>
      <vt:lpstr>Custom Design</vt:lpstr>
      <vt:lpstr>Custom Design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Oriel</vt:lpstr>
      <vt:lpstr>CLIMATE RESEARCH IN THE CARIBBEAN</vt:lpstr>
      <vt:lpstr>CARIBBEAN CLIMATE RESEARCH</vt:lpstr>
      <vt:lpstr>CARIBBEAN CLIMATE RESEARCH</vt:lpstr>
      <vt:lpstr>CARIBBEAN CLIMATE RESEARCH</vt:lpstr>
      <vt:lpstr>WHAT?     </vt:lpstr>
      <vt:lpstr>WHAT YOU MEAN BY CARIBBEAN CLIMATE?</vt:lpstr>
      <vt:lpstr>CARIBBEAN CLIMATOLOGY</vt:lpstr>
      <vt:lpstr>CARIBBEAN CLIMATOLOGY</vt:lpstr>
      <vt:lpstr>WHAT?     </vt:lpstr>
      <vt:lpstr>WELL WHAT ABOUT LAST YEAR?</vt:lpstr>
      <vt:lpstr>MODES OF VARIABILITY</vt:lpstr>
      <vt:lpstr>MODES OF VARIABILITY</vt:lpstr>
      <vt:lpstr>MODES OF VARIABILITY</vt:lpstr>
      <vt:lpstr>MODES OF VARIABILITY</vt:lpstr>
      <vt:lpstr>MODES OF VARIABILITY</vt:lpstr>
      <vt:lpstr>WHAT?     </vt:lpstr>
      <vt:lpstr>SO WHAT ABOUT THAT BIG DROUGHT IN 2010?</vt:lpstr>
      <vt:lpstr>CLIMATE EXTREMES</vt:lpstr>
      <vt:lpstr>CLIMATE EXTREMES</vt:lpstr>
      <vt:lpstr>WHAT?     </vt:lpstr>
      <vt:lpstr>WHAT ABOUT THE NEXT 50 YEARS?</vt:lpstr>
      <vt:lpstr>CLIMATE CHANGE</vt:lpstr>
      <vt:lpstr>TOOLS</vt:lpstr>
      <vt:lpstr>CLIMATE CHANGE</vt:lpstr>
      <vt:lpstr>CLIMATE CHANGE</vt:lpstr>
      <vt:lpstr>CLIMATE CHANGE</vt:lpstr>
      <vt:lpstr>CLIMATE CHANGE</vt:lpstr>
      <vt:lpstr>WHAT?     </vt:lpstr>
      <vt:lpstr>CARIBBEAN CLIMATE RESEARCH</vt:lpstr>
      <vt:lpstr>CARIBBEAN CLIMATE RESEARCH</vt:lpstr>
      <vt:lpstr>INSTITUTIONS OF CLIMATE RESEARCH</vt:lpstr>
      <vt:lpstr>Slide 32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Drought Research at CSGM, Mona</dc:title>
  <dc:creator>Rochelle Walters</dc:creator>
  <cp:lastModifiedBy>Autologon</cp:lastModifiedBy>
  <cp:revision>173</cp:revision>
  <dcterms:created xsi:type="dcterms:W3CDTF">2012-05-15T15:47:55Z</dcterms:created>
  <dcterms:modified xsi:type="dcterms:W3CDTF">2014-05-05T18:16:03Z</dcterms:modified>
</cp:coreProperties>
</file>