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8" r:id="rId2"/>
    <p:sldId id="273" r:id="rId3"/>
    <p:sldId id="278" r:id="rId4"/>
    <p:sldId id="258" r:id="rId5"/>
    <p:sldId id="281" r:id="rId6"/>
    <p:sldId id="282" r:id="rId7"/>
    <p:sldId id="283" r:id="rId8"/>
    <p:sldId id="285" r:id="rId9"/>
    <p:sldId id="280" r:id="rId10"/>
    <p:sldId id="286" r:id="rId11"/>
    <p:sldId id="284" r:id="rId12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4CA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12" d="100"/>
          <a:sy n="112" d="100"/>
        </p:scale>
        <p:origin x="-95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94650-465D-4255-9417-6A8B8DBFA368}" type="datetimeFigureOut">
              <a:rPr lang="en-US"/>
              <a:pPr>
                <a:defRPr/>
              </a:pPr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758FF-E71F-4011-A7BB-D0DB199EA5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5E71E-CAB2-4062-82B7-837FA7F3505F}" type="datetimeFigureOut">
              <a:rPr lang="en-US"/>
              <a:pPr>
                <a:defRPr/>
              </a:pPr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24F7FD-E6CC-4E57-8C8F-928EDE26DA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92F61-8A0E-43B2-A74F-956C42FDE2D1}" type="datetimeFigureOut">
              <a:rPr lang="en-US"/>
              <a:pPr>
                <a:defRPr/>
              </a:pPr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DC3FD-A818-4BCC-BE3B-359577EF03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4A291-A95F-4911-B36E-E94D22DCE17D}" type="datetimeFigureOut">
              <a:rPr lang="en-US"/>
              <a:pPr>
                <a:defRPr/>
              </a:pPr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DE6EE-FD16-4453-AE6F-491E92D0D0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A4D99-1855-47F8-96BB-755A12564B71}" type="datetimeFigureOut">
              <a:rPr lang="en-US"/>
              <a:pPr>
                <a:defRPr/>
              </a:pPr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EE298E-019A-4A2A-A711-F3EE29717D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91DAC-C2FA-4E09-BC7B-2F5716A1162F}" type="datetimeFigureOut">
              <a:rPr lang="en-US"/>
              <a:pPr>
                <a:defRPr/>
              </a:pPr>
              <a:t>5/5/2014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A3867-C8A0-4905-9B09-8B1A1CC626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CE330-0906-4DD4-BB88-1F4E2AE4DE13}" type="datetimeFigureOut">
              <a:rPr lang="en-US"/>
              <a:pPr>
                <a:defRPr/>
              </a:pPr>
              <a:t>5/5/2014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4A55D-2AA7-4840-917F-26D72A97D8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EC36B6-104E-4E11-9701-21F63C5E8FA6}" type="datetimeFigureOut">
              <a:rPr lang="en-US"/>
              <a:pPr>
                <a:defRPr/>
              </a:pPr>
              <a:t>5/5/2014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BD2A5-4387-4830-B3D1-E046F82CE6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72E25-5B04-41B7-A565-536224BAE049}" type="datetimeFigureOut">
              <a:rPr lang="en-US"/>
              <a:pPr>
                <a:defRPr/>
              </a:pPr>
              <a:t>5/5/2014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40B7BA-1E1E-4B45-8E39-C471E6B72F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11E52-B2EE-4200-80F3-F84479F7FEE9}" type="datetimeFigureOut">
              <a:rPr lang="en-US"/>
              <a:pPr>
                <a:defRPr/>
              </a:pPr>
              <a:t>5/5/2014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4FC7DB-A27C-4334-8735-4B95A31876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410184-1EE0-4776-A446-E04C4A1F6E93}" type="datetimeFigureOut">
              <a:rPr lang="en-US"/>
              <a:pPr>
                <a:defRPr/>
              </a:pPr>
              <a:t>5/5/2014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DC9EF2-BBF6-468B-8508-FF81FCAA4A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2DE30BC-5941-483D-9539-C477FB10FCC2}" type="datetimeFigureOut">
              <a:rPr lang="en-US"/>
              <a:pPr>
                <a:defRPr/>
              </a:pPr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2C6CECC-A891-4ADC-8A42-B27805861B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1431925"/>
            <a:ext cx="7924800" cy="4662488"/>
          </a:xfrm>
        </p:spPr>
        <p:txBody>
          <a:bodyPr rtlCol="0" anchor="t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600" dirty="0" smtClean="0">
                <a:solidFill>
                  <a:srgbClr val="1D52A6"/>
                </a:solidFill>
                <a:ea typeface="Arial" pitchFamily="-105" charset="0"/>
                <a:cs typeface="Arial" pitchFamily="-105" charset="0"/>
                <a:sym typeface="Arial" pitchFamily="-105" charset="0"/>
              </a:rPr>
              <a:t>The </a:t>
            </a:r>
            <a:r>
              <a:rPr lang="en-US" sz="3600" dirty="0">
                <a:solidFill>
                  <a:srgbClr val="1D52A6"/>
                </a:solidFill>
                <a:ea typeface="Arial" pitchFamily="-105" charset="0"/>
                <a:cs typeface="Arial" pitchFamily="-105" charset="0"/>
                <a:sym typeface="Arial" pitchFamily="-105" charset="0"/>
              </a:rPr>
              <a:t>Climate Services </a:t>
            </a:r>
            <a:r>
              <a:rPr lang="en-US" sz="3600" dirty="0" smtClean="0">
                <a:solidFill>
                  <a:srgbClr val="1D52A6"/>
                </a:solidFill>
                <a:ea typeface="Arial" pitchFamily="-105" charset="0"/>
                <a:cs typeface="Arial" pitchFamily="-105" charset="0"/>
                <a:sym typeface="Arial" pitchFamily="-105" charset="0"/>
              </a:rPr>
              <a:t>Partnership:</a:t>
            </a:r>
            <a:r>
              <a:rPr lang="en-US" sz="3111" dirty="0" smtClean="0">
                <a:solidFill>
                  <a:srgbClr val="1D52A6"/>
                </a:solidFill>
                <a:latin typeface="Arial" pitchFamily="-105" charset="0"/>
                <a:ea typeface="Arial" pitchFamily="-105" charset="0"/>
                <a:cs typeface="Arial" pitchFamily="-105" charset="0"/>
                <a:sym typeface="Arial" pitchFamily="-105" charset="0"/>
              </a:rPr>
              <a:t/>
            </a:r>
            <a:br>
              <a:rPr lang="en-US" sz="3111" dirty="0" smtClean="0">
                <a:solidFill>
                  <a:srgbClr val="1D52A6"/>
                </a:solidFill>
                <a:latin typeface="Arial" pitchFamily="-105" charset="0"/>
                <a:ea typeface="Arial" pitchFamily="-105" charset="0"/>
                <a:cs typeface="Arial" pitchFamily="-105" charset="0"/>
                <a:sym typeface="Arial" pitchFamily="-105" charset="0"/>
              </a:rPr>
            </a:br>
            <a:r>
              <a:rPr lang="en-US" sz="2400" dirty="0" smtClean="0">
                <a:solidFill>
                  <a:srgbClr val="1D52A6"/>
                </a:solidFill>
                <a:ea typeface="Arial" pitchFamily="-105" charset="0"/>
                <a:cs typeface="Arial" pitchFamily="-105" charset="0"/>
                <a:sym typeface="Arial" pitchFamily="-105" charset="0"/>
              </a:rPr>
              <a:t>Creating Resources for Climate Services Development Worldwide</a:t>
            </a:r>
            <a:r>
              <a:rPr lang="en-US" sz="3111" dirty="0" smtClean="0">
                <a:solidFill>
                  <a:srgbClr val="1D52A6"/>
                </a:solidFill>
                <a:latin typeface="Arial" pitchFamily="-105" charset="0"/>
                <a:sym typeface="Arial" pitchFamily="-105" charset="0"/>
              </a:rPr>
              <a:t/>
            </a:r>
            <a:br>
              <a:rPr lang="en-US" sz="3111" dirty="0" smtClean="0">
                <a:solidFill>
                  <a:srgbClr val="1D52A6"/>
                </a:solidFill>
                <a:latin typeface="Arial" pitchFamily="-105" charset="0"/>
                <a:sym typeface="Arial" pitchFamily="-105" charset="0"/>
              </a:rPr>
            </a:br>
            <a:r>
              <a:rPr lang="en-US" sz="3111" dirty="0">
                <a:solidFill>
                  <a:srgbClr val="1D52A6"/>
                </a:solidFill>
                <a:latin typeface="Arial" pitchFamily="-105" charset="0"/>
                <a:ea typeface="Arial" pitchFamily="-105" charset="0"/>
                <a:cs typeface="Arial" pitchFamily="-105" charset="0"/>
                <a:sym typeface="Arial" pitchFamily="-105" charset="0"/>
              </a:rPr>
              <a:t>  </a:t>
            </a:r>
            <a:r>
              <a:rPr lang="en-US" sz="2600" dirty="0">
                <a:solidFill>
                  <a:srgbClr val="1D52A6"/>
                </a:solidFill>
                <a:latin typeface="Arial" pitchFamily="-105" charset="0"/>
                <a:sym typeface="Arial" pitchFamily="-105" charset="0"/>
              </a:rPr>
              <a:t/>
            </a:r>
            <a:br>
              <a:rPr lang="en-US" sz="2600" dirty="0">
                <a:solidFill>
                  <a:srgbClr val="1D52A6"/>
                </a:solidFill>
                <a:latin typeface="Arial" pitchFamily="-105" charset="0"/>
                <a:sym typeface="Arial" pitchFamily="-105" charset="0"/>
              </a:rPr>
            </a:br>
            <a:r>
              <a:rPr lang="en-US" sz="2600" dirty="0">
                <a:solidFill>
                  <a:srgbClr val="1D52A6"/>
                </a:solidFill>
                <a:latin typeface="Arial" pitchFamily="-105" charset="0"/>
                <a:sym typeface="Arial" pitchFamily="-105" charset="0"/>
              </a:rPr>
              <a:t/>
            </a:r>
            <a:br>
              <a:rPr lang="en-US" sz="2600" dirty="0">
                <a:solidFill>
                  <a:srgbClr val="1D52A6"/>
                </a:solidFill>
                <a:latin typeface="Arial" pitchFamily="-105" charset="0"/>
                <a:sym typeface="Arial" pitchFamily="-105" charset="0"/>
              </a:rPr>
            </a:br>
            <a:r>
              <a:rPr lang="en-US" sz="2400" dirty="0">
                <a:solidFill>
                  <a:srgbClr val="1D52A6"/>
                </a:solidFill>
                <a:latin typeface="Arial" pitchFamily="-105" charset="0"/>
                <a:sym typeface="Arial" pitchFamily="-105" charset="0"/>
              </a:rPr>
              <a:t> </a:t>
            </a:r>
            <a:r>
              <a:rPr lang="en-US" sz="2800" dirty="0" smtClean="0">
                <a:latin typeface="+mn-lt"/>
                <a:sym typeface="Arial" pitchFamily="-105" charset="0"/>
              </a:rPr>
              <a:t>Stephen E. Zebiak</a:t>
            </a:r>
            <a:r>
              <a:rPr lang="en-US" sz="2400" dirty="0" smtClean="0">
                <a:latin typeface="Arial" pitchFamily="-105" charset="0"/>
                <a:sym typeface="Arial" pitchFamily="-105" charset="0"/>
              </a:rPr>
              <a:t/>
            </a:r>
            <a:br>
              <a:rPr lang="en-US" sz="2400" dirty="0" smtClean="0">
                <a:latin typeface="Arial" pitchFamily="-105" charset="0"/>
                <a:sym typeface="Arial" pitchFamily="-105" charset="0"/>
              </a:rPr>
            </a:br>
            <a:r>
              <a:rPr lang="en-US" sz="1800" dirty="0" smtClean="0">
                <a:latin typeface="Arial" pitchFamily="-105" charset="0"/>
                <a:sym typeface="Arial" pitchFamily="-105" charset="0"/>
              </a:rPr>
              <a:t/>
            </a:r>
            <a:br>
              <a:rPr lang="en-US" sz="1800" dirty="0" smtClean="0">
                <a:latin typeface="Arial" pitchFamily="-105" charset="0"/>
                <a:sym typeface="Arial" pitchFamily="-105" charset="0"/>
              </a:rPr>
            </a:br>
            <a:r>
              <a:rPr lang="en-US" sz="1800" dirty="0">
                <a:latin typeface="+mn-lt"/>
                <a:sym typeface="Arial" pitchFamily="-105" charset="0"/>
              </a:rPr>
              <a:t>International Research Institute for Climate and Society</a:t>
            </a:r>
            <a:r>
              <a:rPr lang="en-US" sz="1800" dirty="0" smtClean="0">
                <a:latin typeface="+mn-lt"/>
                <a:sym typeface="Arial" pitchFamily="-105" charset="0"/>
              </a:rPr>
              <a:t/>
            </a:r>
            <a:br>
              <a:rPr lang="en-US" sz="1800" dirty="0" smtClean="0">
                <a:latin typeface="+mn-lt"/>
                <a:sym typeface="Arial" pitchFamily="-105" charset="0"/>
              </a:rPr>
            </a:br>
            <a:r>
              <a:rPr lang="en-US" sz="1800" dirty="0" smtClean="0">
                <a:latin typeface="+mn-lt"/>
                <a:sym typeface="Arial" pitchFamily="-105" charset="0"/>
              </a:rPr>
              <a:t>Earth Institute at Columbia University</a:t>
            </a:r>
            <a:endParaRPr lang="en-US" sz="1800" dirty="0">
              <a:latin typeface="+mn-lt"/>
              <a:sym typeface="Arial" pitchFamily="-105" charset="0"/>
            </a:endParaRPr>
          </a:p>
        </p:txBody>
      </p:sp>
      <p:pic>
        <p:nvPicPr>
          <p:cNvPr id="13314" name="Picture 2" descr="CSP logo larger text rati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38813" y="5840413"/>
            <a:ext cx="2963862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439863" y="1790700"/>
            <a:ext cx="6591300" cy="2451100"/>
          </a:xfrm>
        </p:spPr>
        <p:txBody>
          <a:bodyPr rtlCol="0" anchor="t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444" dirty="0" smtClean="0">
                <a:solidFill>
                  <a:srgbClr val="1D52A6"/>
                </a:solidFill>
                <a:ea typeface="Arial" pitchFamily="-105" charset="0"/>
                <a:cs typeface="Arial" pitchFamily="-105" charset="0"/>
                <a:sym typeface="Arial" pitchFamily="-105" charset="0"/>
              </a:rPr>
              <a:t>Get Involved! </a:t>
            </a:r>
            <a:r>
              <a:rPr lang="en-US" sz="4444" dirty="0">
                <a:solidFill>
                  <a:srgbClr val="1D52A6"/>
                </a:solidFill>
                <a:sym typeface="Arial" pitchFamily="-105" charset="0"/>
              </a:rPr>
              <a:t/>
            </a:r>
            <a:br>
              <a:rPr lang="en-US" sz="4444" dirty="0">
                <a:solidFill>
                  <a:srgbClr val="1D52A6"/>
                </a:solidFill>
                <a:sym typeface="Arial" pitchFamily="-105" charset="0"/>
              </a:rPr>
            </a:br>
            <a:r>
              <a:rPr lang="en-US" sz="4444" dirty="0">
                <a:solidFill>
                  <a:srgbClr val="1D52A6"/>
                </a:solidFill>
                <a:ea typeface="Arial" pitchFamily="-105" charset="0"/>
                <a:cs typeface="Arial" pitchFamily="-105" charset="0"/>
                <a:sym typeface="Arial" pitchFamily="-105" charset="0"/>
              </a:rPr>
              <a:t>  </a:t>
            </a:r>
            <a:r>
              <a:rPr lang="en-US" sz="2800" u="sng" dirty="0">
                <a:solidFill>
                  <a:srgbClr val="1D52A6"/>
                </a:solidFill>
                <a:latin typeface="Arial" pitchFamily="-105" charset="0"/>
                <a:ea typeface="Arial" pitchFamily="-105" charset="0"/>
                <a:cs typeface="Arial" pitchFamily="-105" charset="0"/>
                <a:sym typeface="Arial" pitchFamily="-105" charset="0"/>
              </a:rPr>
              <a:t/>
            </a:r>
            <a:br>
              <a:rPr lang="en-US" sz="2800" u="sng" dirty="0">
                <a:solidFill>
                  <a:srgbClr val="1D52A6"/>
                </a:solidFill>
                <a:latin typeface="Arial" pitchFamily="-105" charset="0"/>
                <a:ea typeface="Arial" pitchFamily="-105" charset="0"/>
                <a:cs typeface="Arial" pitchFamily="-105" charset="0"/>
                <a:sym typeface="Arial" pitchFamily="-105" charset="0"/>
              </a:rPr>
            </a:br>
            <a:r>
              <a:rPr lang="en-US" sz="3556" u="sng" dirty="0" err="1">
                <a:solidFill>
                  <a:srgbClr val="1D52A6"/>
                </a:solidFill>
                <a:latin typeface="+mn-lt"/>
                <a:ea typeface="Arial" pitchFamily="-105" charset="0"/>
                <a:cs typeface="Arial" pitchFamily="-105" charset="0"/>
                <a:sym typeface="Arial" pitchFamily="-105" charset="0"/>
              </a:rPr>
              <a:t>http:/</a:t>
            </a:r>
            <a:r>
              <a:rPr lang="en-US" sz="3556" u="sng" dirty="0" err="1" smtClean="0">
                <a:solidFill>
                  <a:srgbClr val="1D52A6"/>
                </a:solidFill>
                <a:latin typeface="+mn-lt"/>
                <a:ea typeface="Arial" pitchFamily="-105" charset="0"/>
                <a:cs typeface="Arial" pitchFamily="-105" charset="0"/>
                <a:sym typeface="Arial" pitchFamily="-105" charset="0"/>
              </a:rPr>
              <a:t>/www.climate-services.org</a:t>
            </a:r>
            <a:r>
              <a:rPr lang="en-US" sz="3556" u="sng" dirty="0" smtClean="0">
                <a:solidFill>
                  <a:srgbClr val="1D52A6"/>
                </a:solidFill>
                <a:latin typeface="+mn-lt"/>
                <a:ea typeface="Arial" pitchFamily="-105" charset="0"/>
                <a:cs typeface="Arial" pitchFamily="-105" charset="0"/>
                <a:sym typeface="Arial" pitchFamily="-105" charset="0"/>
              </a:rPr>
              <a:t/>
            </a:r>
            <a:br>
              <a:rPr lang="en-US" sz="3556" u="sng" dirty="0" smtClean="0">
                <a:solidFill>
                  <a:srgbClr val="1D52A6"/>
                </a:solidFill>
                <a:latin typeface="+mn-lt"/>
                <a:ea typeface="Arial" pitchFamily="-105" charset="0"/>
                <a:cs typeface="Arial" pitchFamily="-105" charset="0"/>
                <a:sym typeface="Arial" pitchFamily="-105" charset="0"/>
              </a:rPr>
            </a:br>
            <a:r>
              <a:rPr lang="en-US" sz="2800" dirty="0">
                <a:solidFill>
                  <a:srgbClr val="1D52A6"/>
                </a:solidFill>
                <a:latin typeface="Arial" pitchFamily="-105" charset="0"/>
                <a:ea typeface="Arial" pitchFamily="-105" charset="0"/>
                <a:cs typeface="Arial" pitchFamily="-105" charset="0"/>
                <a:sym typeface="Arial" pitchFamily="-105" charset="0"/>
              </a:rPr>
              <a:t/>
            </a:r>
            <a:br>
              <a:rPr lang="en-US" sz="2800" dirty="0">
                <a:solidFill>
                  <a:srgbClr val="1D52A6"/>
                </a:solidFill>
                <a:latin typeface="Arial" pitchFamily="-105" charset="0"/>
                <a:ea typeface="Arial" pitchFamily="-105" charset="0"/>
                <a:cs typeface="Arial" pitchFamily="-105" charset="0"/>
                <a:sym typeface="Arial" pitchFamily="-105" charset="0"/>
              </a:rPr>
            </a:br>
            <a:endParaRPr lang="en-US" sz="2800" dirty="0">
              <a:solidFill>
                <a:srgbClr val="1D52A6"/>
              </a:solidFill>
              <a:latin typeface="Arial" pitchFamily="-105" charset="0"/>
              <a:sym typeface="Arial" pitchFamily="-105" charset="0"/>
            </a:endParaRPr>
          </a:p>
        </p:txBody>
      </p:sp>
      <p:pic>
        <p:nvPicPr>
          <p:cNvPr id="22530" name="Picture 4" descr="CSP logo larger text rati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1538" y="5840413"/>
            <a:ext cx="2963862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1F497D"/>
                </a:solidFill>
              </a:rPr>
              <a:t>Four lessons about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U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ser perspective is difficult to capture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Hard to define success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Have to create an environment in which people are comfortable talking about their failures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Institutional analysis is lacking 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dirty="0" smtClean="0"/>
          </a:p>
        </p:txBody>
      </p:sp>
      <p:pic>
        <p:nvPicPr>
          <p:cNvPr id="23555" name="Picture 5" descr="CSP logo larger text rati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5840413"/>
            <a:ext cx="296227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75" y="1312863"/>
            <a:ext cx="3095625" cy="28717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8442325" y="6467475"/>
            <a:ext cx="244475" cy="254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/>
            <a:fld id="{54CA7EE1-FE30-4BC8-A0FC-CAA6FC3B443B}" type="slidenum">
              <a:rPr lang="en-US" sz="1200">
                <a:solidFill>
                  <a:srgbClr val="878787"/>
                </a:solidFill>
                <a:latin typeface="Calibri" pitchFamily="34" charset="0"/>
                <a:sym typeface="Calibri" pitchFamily="34" charset="0"/>
              </a:rPr>
              <a:pPr algn="r"/>
              <a:t>2</a:t>
            </a:fld>
            <a:endParaRPr lang="en-US" sz="1200">
              <a:solidFill>
                <a:srgbClr val="878787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9713" y="1503363"/>
            <a:ext cx="5618162" cy="4668837"/>
          </a:xfrm>
        </p:spPr>
        <p:txBody>
          <a:bodyPr lIns="0" tIns="0" rIns="0" bIns="0"/>
          <a:lstStyle/>
          <a:p>
            <a:pPr marL="0" lvl="1" indent="0">
              <a:lnSpc>
                <a:spcPct val="90000"/>
              </a:lnSpc>
              <a:spcBef>
                <a:spcPts val="1300"/>
              </a:spcBef>
              <a:buFont typeface="Arial" charset="0"/>
              <a:buNone/>
            </a:pPr>
            <a:r>
              <a:rPr lang="en-US" sz="2300" smtClean="0"/>
              <a:t>Informal, interdisciplinary partnership (200+) working to improve climate services development and provision</a:t>
            </a:r>
          </a:p>
          <a:p>
            <a:pPr marL="0" lvl="1" indent="0">
              <a:lnSpc>
                <a:spcPct val="90000"/>
              </a:lnSpc>
              <a:spcBef>
                <a:spcPts val="1300"/>
              </a:spcBef>
              <a:buFont typeface="Arial" charset="0"/>
              <a:buNone/>
            </a:pPr>
            <a:r>
              <a:rPr lang="en-US" sz="2300" smtClean="0"/>
              <a:t>Focused on creating knowledge/information resources, fostering collaborations to establish and improve on good practices</a:t>
            </a:r>
          </a:p>
          <a:p>
            <a:pPr marL="0" lvl="1" indent="0">
              <a:lnSpc>
                <a:spcPct val="90000"/>
              </a:lnSpc>
              <a:spcBef>
                <a:spcPts val="1300"/>
              </a:spcBef>
              <a:buFont typeface="Arial" charset="0"/>
              <a:buNone/>
            </a:pPr>
            <a:r>
              <a:rPr lang="en-US" sz="2300" smtClean="0"/>
              <a:t>Created in 2011 at first International Conference on Climate Services (ICCS1)</a:t>
            </a:r>
          </a:p>
          <a:p>
            <a:pPr marL="0" lvl="1" indent="0">
              <a:lnSpc>
                <a:spcPct val="90000"/>
              </a:lnSpc>
              <a:spcBef>
                <a:spcPts val="1825"/>
              </a:spcBef>
              <a:buFont typeface="Arial" charset="0"/>
              <a:buNone/>
            </a:pPr>
            <a:r>
              <a:rPr lang="en-US" sz="2400" smtClean="0"/>
              <a:t>Organization:    </a:t>
            </a:r>
          </a:p>
          <a:p>
            <a:pPr marL="400050" lvl="2" indent="0">
              <a:lnSpc>
                <a:spcPct val="90000"/>
              </a:lnSpc>
              <a:spcBef>
                <a:spcPts val="300"/>
              </a:spcBef>
              <a:buFont typeface="Arial" charset="0"/>
              <a:buNone/>
            </a:pPr>
            <a:r>
              <a:rPr lang="en-US" sz="2000" smtClean="0"/>
              <a:t> Coordinating Group</a:t>
            </a:r>
          </a:p>
          <a:p>
            <a:pPr marL="400050" lvl="2" indent="0">
              <a:lnSpc>
                <a:spcPct val="90000"/>
              </a:lnSpc>
              <a:spcBef>
                <a:spcPts val="300"/>
              </a:spcBef>
              <a:buFont typeface="Arial" charset="0"/>
              <a:buNone/>
            </a:pPr>
            <a:r>
              <a:rPr lang="en-US" sz="2000" smtClean="0"/>
              <a:t> International office</a:t>
            </a:r>
          </a:p>
        </p:txBody>
      </p:sp>
      <p:sp>
        <p:nvSpPr>
          <p:cNvPr id="14340" name="Rectangle 5"/>
          <p:cNvSpPr>
            <a:spLocks/>
          </p:cNvSpPr>
          <p:nvPr/>
        </p:nvSpPr>
        <p:spPr bwMode="auto">
          <a:xfrm>
            <a:off x="603250" y="309563"/>
            <a:ext cx="7480300" cy="863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2900" indent="-342900" algn="ctr">
              <a:lnSpc>
                <a:spcPct val="90000"/>
              </a:lnSpc>
              <a:spcBef>
                <a:spcPts val="863"/>
              </a:spcBef>
            </a:pPr>
            <a:r>
              <a:rPr lang="en-US" sz="3600">
                <a:solidFill>
                  <a:srgbClr val="366092"/>
                </a:solidFill>
                <a:latin typeface="Calibri" pitchFamily="34" charset="0"/>
                <a:sym typeface="Calibri" pitchFamily="34" charset="0"/>
              </a:rPr>
              <a:t>The  Climate Services Partnership</a:t>
            </a:r>
            <a:endParaRPr lang="en-US" sz="3200">
              <a:latin typeface="Calibri" pitchFamily="34" charset="0"/>
              <a:sym typeface="Calibri" pitchFamily="34" charset="0"/>
            </a:endParaRPr>
          </a:p>
          <a:p>
            <a:pPr marL="342900" indent="-342900">
              <a:lnSpc>
                <a:spcPct val="90000"/>
              </a:lnSpc>
            </a:pPr>
            <a:endParaRPr lang="en-US">
              <a:latin typeface="Calibri" pitchFamily="34" charset="0"/>
              <a:sym typeface="Calibri" pitchFamily="34" charset="0"/>
            </a:endParaRPr>
          </a:p>
        </p:txBody>
      </p:sp>
      <p:pic>
        <p:nvPicPr>
          <p:cNvPr id="14341" name="Picture 5" descr="CSP logo larger text ratio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38813" y="5840413"/>
            <a:ext cx="2963862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85750"/>
            <a:ext cx="7924800" cy="760413"/>
          </a:xfrm>
        </p:spPr>
        <p:txBody>
          <a:bodyPr rtlCol="0" anchor="t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111" dirty="0" smtClean="0">
                <a:solidFill>
                  <a:srgbClr val="1D52A6"/>
                </a:solidFill>
                <a:latin typeface="Arial" pitchFamily="-105" charset="0"/>
                <a:ea typeface="Arial" pitchFamily="-105" charset="0"/>
                <a:cs typeface="Arial" pitchFamily="-105" charset="0"/>
                <a:sym typeface="Arial" pitchFamily="-105" charset="0"/>
              </a:rPr>
              <a:t>Participation in CSP/ICCS process</a:t>
            </a:r>
            <a:br>
              <a:rPr lang="en-US" sz="3111" dirty="0" smtClean="0">
                <a:solidFill>
                  <a:srgbClr val="1D52A6"/>
                </a:solidFill>
                <a:latin typeface="Arial" pitchFamily="-105" charset="0"/>
                <a:ea typeface="Arial" pitchFamily="-105" charset="0"/>
                <a:cs typeface="Arial" pitchFamily="-105" charset="0"/>
                <a:sym typeface="Arial" pitchFamily="-105" charset="0"/>
              </a:rPr>
            </a:br>
            <a:r>
              <a:rPr lang="en-US" sz="3111" dirty="0" smtClean="0">
                <a:solidFill>
                  <a:srgbClr val="1D52A6"/>
                </a:solidFill>
                <a:latin typeface="Arial" pitchFamily="-105" charset="0"/>
                <a:sym typeface="Arial" pitchFamily="-105" charset="0"/>
              </a:rPr>
              <a:t/>
            </a:r>
            <a:br>
              <a:rPr lang="en-US" sz="3111" dirty="0" smtClean="0">
                <a:solidFill>
                  <a:srgbClr val="1D52A6"/>
                </a:solidFill>
                <a:latin typeface="Arial" pitchFamily="-105" charset="0"/>
                <a:sym typeface="Arial" pitchFamily="-105" charset="0"/>
              </a:rPr>
            </a:br>
            <a:r>
              <a:rPr lang="en-US" sz="3111" dirty="0">
                <a:solidFill>
                  <a:srgbClr val="1D52A6"/>
                </a:solidFill>
                <a:latin typeface="Arial" pitchFamily="-105" charset="0"/>
                <a:ea typeface="Arial" pitchFamily="-105" charset="0"/>
                <a:cs typeface="Arial" pitchFamily="-105" charset="0"/>
                <a:sym typeface="Arial" pitchFamily="-105" charset="0"/>
              </a:rPr>
              <a:t>  </a:t>
            </a:r>
            <a:r>
              <a:rPr lang="en-US" sz="2600" dirty="0" smtClean="0">
                <a:solidFill>
                  <a:srgbClr val="1D52A6"/>
                </a:solidFill>
                <a:latin typeface="Arial" pitchFamily="-105" charset="0"/>
                <a:sym typeface="Arial" pitchFamily="-105" charset="0"/>
              </a:rPr>
              <a:t/>
            </a:r>
            <a:br>
              <a:rPr lang="en-US" sz="2600" dirty="0" smtClean="0">
                <a:solidFill>
                  <a:srgbClr val="1D52A6"/>
                </a:solidFill>
                <a:latin typeface="Arial" pitchFamily="-105" charset="0"/>
                <a:sym typeface="Arial" pitchFamily="-105" charset="0"/>
              </a:rPr>
            </a:br>
            <a:endParaRPr lang="en-US" sz="1800" dirty="0">
              <a:latin typeface="Arial" pitchFamily="-105" charset="0"/>
              <a:sym typeface="Arial" pitchFamily="-105" charset="0"/>
            </a:endParaRPr>
          </a:p>
        </p:txBody>
      </p:sp>
      <p:pic>
        <p:nvPicPr>
          <p:cNvPr id="15362" name="Picture 2" descr="CSP logo larger text rati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38813" y="5840413"/>
            <a:ext cx="2963862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5" descr="Untitled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5913" y="1670050"/>
            <a:ext cx="5972175" cy="351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8838" y="509588"/>
            <a:ext cx="7459662" cy="5224462"/>
          </a:xfrm>
        </p:spPr>
        <p:txBody>
          <a:bodyPr rtlCol="0">
            <a:normAutofit/>
          </a:bodyPr>
          <a:lstStyle/>
          <a:p>
            <a:pPr fontAlgn="auto">
              <a:spcBef>
                <a:spcPts val="1368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sz="4000" i="1" dirty="0" smtClean="0">
                <a:latin typeface="Arial" pitchFamily="-105" charset="0"/>
                <a:sym typeface="Arial" pitchFamily="-105" charset="0"/>
              </a:rPr>
              <a:t/>
            </a:r>
            <a:br>
              <a:rPr lang="en-US" sz="4000" i="1" dirty="0" smtClean="0">
                <a:latin typeface="Arial" pitchFamily="-105" charset="0"/>
                <a:sym typeface="Arial" pitchFamily="-105" charset="0"/>
              </a:rPr>
            </a:br>
            <a:r>
              <a:rPr lang="en-US" dirty="0" smtClean="0">
                <a:latin typeface="Arial" pitchFamily="-105" charset="0"/>
                <a:sym typeface="Arial" pitchFamily="-105" charset="0"/>
              </a:rPr>
              <a:t/>
            </a:r>
            <a:br>
              <a:rPr lang="en-US" dirty="0" smtClean="0">
                <a:latin typeface="Arial" pitchFamily="-105" charset="0"/>
                <a:sym typeface="Arial" pitchFamily="-105" charset="0"/>
              </a:rPr>
            </a:br>
            <a:endParaRPr lang="en-US" dirty="0"/>
          </a:p>
        </p:txBody>
      </p:sp>
      <p:pic>
        <p:nvPicPr>
          <p:cNvPr id="16386" name="Picture 3" descr="CSP logo larger text rati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5840413"/>
            <a:ext cx="296227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1"/>
          <p:cNvSpPr txBox="1">
            <a:spLocks noChangeArrowheads="1"/>
          </p:cNvSpPr>
          <p:nvPr/>
        </p:nvSpPr>
        <p:spPr bwMode="auto">
          <a:xfrm>
            <a:off x="220663" y="509588"/>
            <a:ext cx="8686800" cy="605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Aft>
                <a:spcPts val="1200"/>
              </a:spcAft>
              <a:buFont typeface="Arial" charset="0"/>
              <a:buNone/>
            </a:pPr>
            <a:r>
              <a:rPr lang="en-US" altLang="ja-JP" sz="3600">
                <a:solidFill>
                  <a:srgbClr val="364CA1"/>
                </a:solidFill>
                <a:latin typeface="Calibri" pitchFamily="34" charset="0"/>
              </a:rPr>
              <a:t>Knowledge Capture and Exchange:</a:t>
            </a:r>
            <a:endParaRPr lang="en-US" altLang="ja-JP" sz="3200">
              <a:solidFill>
                <a:srgbClr val="364CA1"/>
              </a:solidFill>
              <a:latin typeface="Calibri" pitchFamily="34" charset="0"/>
            </a:endParaRPr>
          </a:p>
          <a:p>
            <a:pPr marL="0" lvl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charset="0"/>
              <a:buNone/>
            </a:pPr>
            <a:r>
              <a:rPr lang="en-US" sz="2800" b="1">
                <a:latin typeface="Calibri Bold" pitchFamily="34" charset="0"/>
                <a:ea typeface="ＭＳ Ｐゴシック" pitchFamily="34" charset="-128"/>
                <a:sym typeface="Calibri Bold" pitchFamily="34" charset="0"/>
              </a:rPr>
              <a:t>Interactive database of current climate services activities</a:t>
            </a:r>
            <a:endParaRPr lang="en-US" sz="2800">
              <a:latin typeface="Calibri Bold" pitchFamily="34" charset="0"/>
              <a:ea typeface="ヒラギノ角ゴ ProN W6"/>
              <a:cs typeface="ヒラギノ角ゴ ProN W6"/>
              <a:sym typeface="Calibri Bold" pitchFamily="34" charset="0"/>
            </a:endParaRPr>
          </a:p>
          <a:p>
            <a:pPr marL="0" lvl="1">
              <a:lnSpc>
                <a:spcPct val="90000"/>
              </a:lnSpc>
              <a:spcBef>
                <a:spcPts val="500"/>
              </a:spcBef>
              <a:buFont typeface="Arial" charset="0"/>
              <a:buChar char="–"/>
            </a:pPr>
            <a:r>
              <a:rPr lang="en-US" sz="2000">
                <a:latin typeface="Calibri" pitchFamily="34" charset="0"/>
              </a:rPr>
              <a:t> what, where</a:t>
            </a:r>
          </a:p>
          <a:p>
            <a:pPr marL="0" lvl="1">
              <a:lnSpc>
                <a:spcPct val="90000"/>
              </a:lnSpc>
              <a:spcBef>
                <a:spcPts val="500"/>
              </a:spcBef>
              <a:buFont typeface="Arial" charset="0"/>
              <a:buChar char="–"/>
            </a:pPr>
            <a:r>
              <a:rPr lang="en-US" sz="2000">
                <a:latin typeface="Calibri" pitchFamily="34" charset="0"/>
              </a:rPr>
              <a:t> theme/sector, institutions</a:t>
            </a:r>
          </a:p>
          <a:p>
            <a:pPr marL="0" lvl="1">
              <a:lnSpc>
                <a:spcPct val="90000"/>
              </a:lnSpc>
              <a:spcBef>
                <a:spcPts val="500"/>
              </a:spcBef>
              <a:buFont typeface="Arial" charset="0"/>
              <a:buChar char="–"/>
            </a:pPr>
            <a:r>
              <a:rPr lang="en-US" sz="2000">
                <a:latin typeface="Calibri" pitchFamily="34" charset="0"/>
              </a:rPr>
              <a:t> business model, governance, …</a:t>
            </a:r>
          </a:p>
          <a:p>
            <a:pPr marL="342900" indent="-342900">
              <a:lnSpc>
                <a:spcPct val="90000"/>
              </a:lnSpc>
              <a:spcBef>
                <a:spcPts val="1600"/>
              </a:spcBef>
              <a:buFont typeface="Arial" charset="0"/>
              <a:buNone/>
            </a:pPr>
            <a:r>
              <a:rPr lang="en-US" sz="2800" b="1">
                <a:latin typeface="Calibri Bold" pitchFamily="34" charset="0"/>
                <a:sym typeface="Calibri Bold" pitchFamily="34" charset="0"/>
              </a:rPr>
              <a:t>Case studies (joint with GFCS):</a:t>
            </a:r>
          </a:p>
          <a:p>
            <a:pPr marL="0" lvl="1">
              <a:lnSpc>
                <a:spcPct val="90000"/>
              </a:lnSpc>
              <a:spcBef>
                <a:spcPts val="500"/>
              </a:spcBef>
              <a:buFont typeface="Arial" charset="0"/>
              <a:buChar char="–"/>
            </a:pPr>
            <a:r>
              <a:rPr lang="en-US" sz="2000">
                <a:latin typeface="Calibri" pitchFamily="34" charset="0"/>
              </a:rPr>
              <a:t> basic information</a:t>
            </a:r>
          </a:p>
          <a:p>
            <a:pPr marL="0" lvl="1">
              <a:lnSpc>
                <a:spcPct val="90000"/>
              </a:lnSpc>
              <a:spcBef>
                <a:spcPts val="500"/>
              </a:spcBef>
              <a:buFont typeface="Arial" charset="0"/>
              <a:buChar char="–"/>
            </a:pPr>
            <a:r>
              <a:rPr lang="en-US" sz="2000">
                <a:latin typeface="Calibri" pitchFamily="34" charset="0"/>
              </a:rPr>
              <a:t> experiences, lessons learned, opportunities for improvement (40+ identified)</a:t>
            </a:r>
          </a:p>
          <a:p>
            <a:pPr marL="0" lvl="1">
              <a:lnSpc>
                <a:spcPct val="90000"/>
              </a:lnSpc>
              <a:spcBef>
                <a:spcPts val="500"/>
              </a:spcBef>
            </a:pPr>
            <a:endParaRPr lang="en-US" sz="2800">
              <a:latin typeface="Calibri" pitchFamily="34" charset="0"/>
            </a:endParaRPr>
          </a:p>
          <a:p>
            <a:pPr marL="0" lvl="1">
              <a:lnSpc>
                <a:spcPct val="90000"/>
              </a:lnSpc>
              <a:spcBef>
                <a:spcPts val="500"/>
              </a:spcBef>
              <a:buFont typeface="Arial" charset="0"/>
              <a:buNone/>
            </a:pPr>
            <a:r>
              <a:rPr lang="en-US" sz="2800" b="1">
                <a:latin typeface="Calibri Bold" pitchFamily="34" charset="0"/>
                <a:sym typeface="Calibri Bold" pitchFamily="34" charset="0"/>
              </a:rPr>
              <a:t>Assessments:</a:t>
            </a:r>
            <a:endParaRPr lang="en-US" sz="2000">
              <a:latin typeface="Calibri" pitchFamily="34" charset="0"/>
            </a:endParaRPr>
          </a:p>
          <a:p>
            <a:pPr marL="0" lvl="1">
              <a:lnSpc>
                <a:spcPct val="90000"/>
              </a:lnSpc>
              <a:spcBef>
                <a:spcPts val="500"/>
              </a:spcBef>
              <a:buFont typeface="Arial" charset="0"/>
              <a:buChar char="–"/>
            </a:pPr>
            <a:r>
              <a:rPr lang="en-US" sz="2000">
                <a:latin typeface="Calibri" pitchFamily="34" charset="0"/>
              </a:rPr>
              <a:t> facilitated, independent analysis; address costs/benefits; gaps; opportunities</a:t>
            </a:r>
          </a:p>
          <a:p>
            <a:pPr marL="0" lvl="1">
              <a:lnSpc>
                <a:spcPct val="90000"/>
              </a:lnSpc>
              <a:spcBef>
                <a:spcPts val="500"/>
              </a:spcBef>
              <a:buFont typeface="Arial" charset="0"/>
              <a:buChar char="–"/>
            </a:pPr>
            <a:r>
              <a:rPr lang="en-US" sz="2000">
                <a:latin typeface="Calibri" pitchFamily="34" charset="0"/>
              </a:rPr>
              <a:t> Mali agromet program, India agricultural climate services first subjects</a:t>
            </a:r>
          </a:p>
          <a:p>
            <a:pPr marL="342900" indent="-342900">
              <a:lnSpc>
                <a:spcPct val="90000"/>
              </a:lnSpc>
              <a:spcBef>
                <a:spcPts val="1600"/>
              </a:spcBef>
              <a:buFont typeface="Arial" charset="0"/>
              <a:buNone/>
            </a:pPr>
            <a:endParaRPr lang="en-US" sz="2800" b="1">
              <a:latin typeface="Calibri Bold" pitchFamily="34" charset="0"/>
              <a:sym typeface="Calibri Bold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ts val="1600"/>
              </a:spcBef>
              <a:buFont typeface="Arial" charset="0"/>
              <a:buNone/>
            </a:pPr>
            <a:endParaRPr lang="en-US" sz="2800">
              <a:latin typeface="Calibri" pitchFamily="34" charset="0"/>
            </a:endParaRPr>
          </a:p>
        </p:txBody>
      </p:sp>
      <p:pic>
        <p:nvPicPr>
          <p:cNvPr id="16388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5188" y="1866900"/>
            <a:ext cx="1879600" cy="12509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506413" y="292100"/>
            <a:ext cx="8208962" cy="593725"/>
          </a:xfrm>
          <a:prstGeom prst="rect">
            <a:avLst/>
          </a:prstGeom>
        </p:spPr>
        <p:txBody>
          <a:bodyPr anchor="ctr">
            <a:normAutofit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3600" dirty="0" smtClean="0">
                <a:solidFill>
                  <a:schemeClr val="tx2"/>
                </a:solidFill>
              </a:rPr>
              <a:t>Case Studies </a:t>
            </a:r>
            <a:endParaRPr lang="en-US" sz="3600" dirty="0">
              <a:solidFill>
                <a:schemeClr val="tx2"/>
              </a:solidFill>
            </a:endParaRPr>
          </a:p>
        </p:txBody>
      </p:sp>
      <p:pic>
        <p:nvPicPr>
          <p:cNvPr id="17410" name="Picture 4" descr="Untitle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9913" y="1090613"/>
            <a:ext cx="5665787" cy="347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8" descr="CSP logo larger text ratio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5188" y="5840413"/>
            <a:ext cx="296227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Box 9"/>
          <p:cNvSpPr txBox="1">
            <a:spLocks noChangeArrowheads="1"/>
          </p:cNvSpPr>
          <p:nvPr/>
        </p:nvSpPr>
        <p:spPr bwMode="auto">
          <a:xfrm>
            <a:off x="992188" y="4829175"/>
            <a:ext cx="70929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All regions (most in Africa)</a:t>
            </a:r>
          </a:p>
          <a:p>
            <a:r>
              <a:rPr lang="en-US">
                <a:latin typeface="Calibri" pitchFamily="34" charset="0"/>
              </a:rPr>
              <a:t>Subnational to regional; 2 global</a:t>
            </a:r>
          </a:p>
          <a:p>
            <a:r>
              <a:rPr lang="en-US">
                <a:latin typeface="Calibri" pitchFamily="34" charset="0"/>
              </a:rPr>
              <a:t>Weather to climate change timescales (most seasonal to interannual)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1F497D"/>
                </a:solidFill>
              </a:rPr>
              <a:t>Capacity gaps </a:t>
            </a:r>
          </a:p>
        </p:txBody>
      </p:sp>
      <p:pic>
        <p:nvPicPr>
          <p:cNvPr id="18434" name="Picture 5" descr="CSP logo larger text rati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5840413"/>
            <a:ext cx="296227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Box 6"/>
          <p:cNvSpPr txBox="1">
            <a:spLocks noChangeArrowheads="1"/>
          </p:cNvSpPr>
          <p:nvPr/>
        </p:nvSpPr>
        <p:spPr bwMode="auto">
          <a:xfrm>
            <a:off x="1154113" y="1824038"/>
            <a:ext cx="7145337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alibri" pitchFamily="34" charset="0"/>
              </a:rPr>
              <a:t>Challenges in communicating information</a:t>
            </a:r>
          </a:p>
          <a:p>
            <a:r>
              <a:rPr lang="en-US" sz="2400">
                <a:latin typeface="Calibri" pitchFamily="34" charset="0"/>
              </a:rPr>
              <a:t>Challenges in link between users and providers</a:t>
            </a:r>
          </a:p>
          <a:p>
            <a:r>
              <a:rPr lang="en-US" sz="2400">
                <a:latin typeface="Calibri" pitchFamily="34" charset="0"/>
              </a:rPr>
              <a:t>Lack of capacity on part of provider</a:t>
            </a:r>
          </a:p>
          <a:p>
            <a:r>
              <a:rPr lang="en-US" sz="2400">
                <a:latin typeface="Calibri" pitchFamily="34" charset="0"/>
              </a:rPr>
              <a:t>Funding</a:t>
            </a:r>
          </a:p>
          <a:p>
            <a:r>
              <a:rPr lang="en-US" sz="2400">
                <a:latin typeface="Calibri" pitchFamily="34" charset="0"/>
              </a:rPr>
              <a:t>Data</a:t>
            </a:r>
          </a:p>
          <a:p>
            <a:pPr>
              <a:spcAft>
                <a:spcPts val="3000"/>
              </a:spcAft>
            </a:pPr>
            <a:endParaRPr 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>
                <a:solidFill>
                  <a:schemeClr val="tx2"/>
                </a:solidFill>
              </a:rPr>
              <a:t>Case study analysis: Four lessons  </a:t>
            </a:r>
          </a:p>
        </p:txBody>
      </p:sp>
      <p:sp>
        <p:nvSpPr>
          <p:cNvPr id="19458" name="Content Placeholder 2"/>
          <p:cNvSpPr>
            <a:spLocks noGrp="1"/>
          </p:cNvSpPr>
          <p:nvPr>
            <p:ph idx="1"/>
          </p:nvPr>
        </p:nvSpPr>
        <p:spPr>
          <a:xfrm>
            <a:off x="457200" y="1792288"/>
            <a:ext cx="8229600" cy="4333875"/>
          </a:xfrm>
        </p:spPr>
        <p:txBody>
          <a:bodyPr/>
          <a:lstStyle/>
          <a:p>
            <a:r>
              <a:rPr lang="en-US" smtClean="0">
                <a:solidFill>
                  <a:srgbClr val="7F7F7F"/>
                </a:solidFill>
              </a:rPr>
              <a:t>Human capacity is key and requires continuous investment</a:t>
            </a:r>
          </a:p>
          <a:p>
            <a:r>
              <a:rPr lang="en-US" smtClean="0">
                <a:solidFill>
                  <a:srgbClr val="7F7F7F"/>
                </a:solidFill>
              </a:rPr>
              <a:t>Bridging &amp; tailoring takes time </a:t>
            </a:r>
          </a:p>
          <a:p>
            <a:r>
              <a:rPr lang="en-US" smtClean="0">
                <a:solidFill>
                  <a:srgbClr val="7F7F7F"/>
                </a:solidFill>
              </a:rPr>
              <a:t>Working with existing infrastructure can be extremely effective</a:t>
            </a:r>
          </a:p>
          <a:p>
            <a:r>
              <a:rPr lang="en-US" smtClean="0">
                <a:solidFill>
                  <a:srgbClr val="7F7F7F"/>
                </a:solidFill>
              </a:rPr>
              <a:t>Climate services should be part of a larger risk management strategy </a:t>
            </a:r>
          </a:p>
        </p:txBody>
      </p:sp>
      <p:pic>
        <p:nvPicPr>
          <p:cNvPr id="19459" name="Picture 4" descr="CSP logo larger text rati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5840413"/>
            <a:ext cx="296227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9612"/>
          </a:xfrm>
        </p:spPr>
        <p:txBody>
          <a:bodyPr/>
          <a:lstStyle/>
          <a:p>
            <a:r>
              <a:rPr lang="en-US" sz="3600" smtClean="0">
                <a:solidFill>
                  <a:srgbClr val="364CA1"/>
                </a:solidFill>
              </a:rPr>
              <a:t>Some other CSP activities</a:t>
            </a:r>
          </a:p>
        </p:txBody>
      </p:sp>
      <p:sp>
        <p:nvSpPr>
          <p:cNvPr id="20482" name="Content Placeholder 2"/>
          <p:cNvSpPr>
            <a:spLocks noGrp="1"/>
          </p:cNvSpPr>
          <p:nvPr>
            <p:ph idx="1"/>
          </p:nvPr>
        </p:nvSpPr>
        <p:spPr>
          <a:xfrm>
            <a:off x="457200" y="1476375"/>
            <a:ext cx="8361363" cy="4525963"/>
          </a:xfrm>
        </p:spPr>
        <p:txBody>
          <a:bodyPr/>
          <a:lstStyle/>
          <a:p>
            <a:r>
              <a:rPr lang="en-US" sz="2400" smtClean="0"/>
              <a:t>Evaluation – phase II</a:t>
            </a:r>
          </a:p>
          <a:p>
            <a:pPr lvl="1"/>
            <a:r>
              <a:rPr lang="en-US" sz="2000" smtClean="0"/>
              <a:t>new methodology (modest investment), ~10 studies planned</a:t>
            </a:r>
          </a:p>
          <a:p>
            <a:r>
              <a:rPr lang="en-US" sz="2400" smtClean="0"/>
              <a:t>Economic valuation of climate services</a:t>
            </a:r>
          </a:p>
          <a:p>
            <a:pPr lvl="1"/>
            <a:r>
              <a:rPr lang="en-US" sz="2000" smtClean="0"/>
              <a:t>Literature review, guidance document (book)</a:t>
            </a:r>
          </a:p>
          <a:p>
            <a:r>
              <a:rPr lang="en-US" sz="2400" smtClean="0"/>
              <a:t>Review of climate services guidance/training material</a:t>
            </a:r>
          </a:p>
          <a:p>
            <a:r>
              <a:rPr lang="en-US" sz="2400" smtClean="0"/>
              <a:t>Climate service mapping activity (with EU/JPI-Climate, CSC)</a:t>
            </a:r>
          </a:p>
          <a:p>
            <a:r>
              <a:rPr lang="en-US" sz="2400" smtClean="0"/>
              <a:t>CSP Knowledge Exchange (webinars/e-discussion forum)</a:t>
            </a:r>
          </a:p>
          <a:p>
            <a:r>
              <a:rPr lang="en-US" sz="2400" smtClean="0"/>
              <a:t>Scaling up climate services for farmers in Africa and S. Asia (with CCAFS)</a:t>
            </a:r>
          </a:p>
          <a:p>
            <a:endParaRPr lang="en-US" sz="2400" smtClean="0"/>
          </a:p>
          <a:p>
            <a:endParaRPr lang="en-US" sz="2400" smtClean="0"/>
          </a:p>
          <a:p>
            <a:pPr lvl="1"/>
            <a:endParaRPr lang="en-US" smtClean="0"/>
          </a:p>
        </p:txBody>
      </p:sp>
      <p:pic>
        <p:nvPicPr>
          <p:cNvPr id="20483" name="Picture 3" descr="CSP logo larger text rati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5840413"/>
            <a:ext cx="296227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826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dirty="0" smtClean="0">
                <a:solidFill>
                  <a:srgbClr val="364CA1"/>
                </a:solidFill>
              </a:rPr>
              <a:t>ICCS3: Montego Bay, Jamaica!</a:t>
            </a:r>
            <a:br>
              <a:rPr lang="en-US" sz="4000" dirty="0" smtClean="0">
                <a:solidFill>
                  <a:srgbClr val="364CA1"/>
                </a:solidFill>
              </a:rPr>
            </a:br>
            <a:r>
              <a:rPr lang="en-US" sz="2800" dirty="0" smtClean="0">
                <a:solidFill>
                  <a:srgbClr val="364CA1"/>
                </a:solidFill>
              </a:rPr>
              <a:t>December 4-6, 2013</a:t>
            </a:r>
            <a:endParaRPr lang="en-US" sz="3200" dirty="0">
              <a:solidFill>
                <a:srgbClr val="364CA1"/>
              </a:solidFill>
            </a:endParaRP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>
          <a:xfrm>
            <a:off x="457200" y="957263"/>
            <a:ext cx="5241925" cy="5900737"/>
          </a:xfrm>
        </p:spPr>
        <p:txBody>
          <a:bodyPr/>
          <a:lstStyle/>
          <a:p>
            <a:pPr>
              <a:buFont typeface="Arial" charset="0"/>
              <a:buNone/>
            </a:pPr>
            <a:endParaRPr lang="en-US" sz="2800" b="1" smtClean="0"/>
          </a:p>
          <a:p>
            <a:pPr>
              <a:buFont typeface="Arial" charset="0"/>
              <a:buNone/>
            </a:pPr>
            <a:r>
              <a:rPr lang="en-US" sz="2800" b="1" smtClean="0"/>
              <a:t>Ideas:</a:t>
            </a:r>
          </a:p>
          <a:p>
            <a:r>
              <a:rPr lang="en-US" sz="2400" smtClean="0"/>
              <a:t>Drought and related climate services</a:t>
            </a:r>
          </a:p>
          <a:p>
            <a:r>
              <a:rPr lang="en-US" sz="2400" smtClean="0"/>
              <a:t>Coastal management/adaptation</a:t>
            </a:r>
          </a:p>
          <a:p>
            <a:pPr lvl="1"/>
            <a:r>
              <a:rPr lang="en-US" sz="2000" smtClean="0"/>
              <a:t>Coral reefs</a:t>
            </a:r>
          </a:p>
          <a:p>
            <a:r>
              <a:rPr lang="en-US" sz="2400" smtClean="0"/>
              <a:t>Insurance and climate risk management</a:t>
            </a:r>
          </a:p>
          <a:p>
            <a:r>
              <a:rPr lang="en-US" sz="2400" smtClean="0"/>
              <a:t>Health and climate – dengue, ..</a:t>
            </a:r>
          </a:p>
          <a:p>
            <a:r>
              <a:rPr lang="en-US" sz="2400" smtClean="0"/>
              <a:t>Climate services ethics</a:t>
            </a:r>
          </a:p>
          <a:p>
            <a:r>
              <a:rPr lang="en-US" sz="2400" smtClean="0"/>
              <a:t>Prioritizing research for supporting climate services</a:t>
            </a:r>
          </a:p>
          <a:p>
            <a:r>
              <a:rPr lang="en-US" sz="2400" smtClean="0"/>
              <a:t>CSP activities and results</a:t>
            </a:r>
          </a:p>
          <a:p>
            <a:r>
              <a:rPr lang="en-US" sz="2400" smtClean="0"/>
              <a:t>Side events, training sessions, etc.</a:t>
            </a:r>
          </a:p>
          <a:p>
            <a:endParaRPr lang="en-US" sz="2400" smtClean="0"/>
          </a:p>
          <a:p>
            <a:endParaRPr lang="en-US" sz="2400" smtClean="0"/>
          </a:p>
          <a:p>
            <a:endParaRPr lang="en-US" sz="2400" smtClean="0"/>
          </a:p>
        </p:txBody>
      </p:sp>
      <p:pic>
        <p:nvPicPr>
          <p:cNvPr id="21507" name="Picture 3" descr="Untitled.png"/>
          <p:cNvPicPr>
            <a:picLocks noChangeAspect="1"/>
          </p:cNvPicPr>
          <p:nvPr/>
        </p:nvPicPr>
        <p:blipFill>
          <a:blip r:embed="rId2"/>
          <a:srcRect l="4196"/>
          <a:stretch>
            <a:fillRect/>
          </a:stretch>
        </p:blipFill>
        <p:spPr bwMode="auto">
          <a:xfrm>
            <a:off x="5699125" y="2181225"/>
            <a:ext cx="3216275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Box 5"/>
          <p:cNvSpPr txBox="1">
            <a:spLocks noChangeArrowheads="1"/>
          </p:cNvSpPr>
          <p:nvPr/>
        </p:nvSpPr>
        <p:spPr bwMode="auto">
          <a:xfrm>
            <a:off x="5527675" y="1892300"/>
            <a:ext cx="349726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>
              <a:lnSpc>
                <a:spcPct val="90000"/>
              </a:lnSpc>
            </a:pPr>
            <a:r>
              <a:rPr lang="en-US" altLang="ja-JP" sz="1400">
                <a:latin typeface="Calibri" pitchFamily="34" charset="0"/>
              </a:rPr>
              <a:t>ICCS 2 – Brussels, Sept 2012</a:t>
            </a:r>
            <a:endParaRPr lang="en-US" sz="1400">
              <a:latin typeface="Calibri Bold" pitchFamily="34" charset="0"/>
              <a:ea typeface="ヒラギノ角ゴ ProN W6"/>
              <a:cs typeface="ヒラギノ角ゴ ProN W6"/>
              <a:sym typeface="Calibri Bold" pitchFamily="34" charset="0"/>
            </a:endParaRPr>
          </a:p>
        </p:txBody>
      </p:sp>
      <p:pic>
        <p:nvPicPr>
          <p:cNvPr id="21509" name="Picture 6" descr="CSP logo larger text ratio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51538" y="5840413"/>
            <a:ext cx="2963862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564</TotalTime>
  <Words>346</Words>
  <Application>Microsoft Macintosh PowerPoint</Application>
  <PresentationFormat>On-screen Show (4:3)</PresentationFormat>
  <Paragraphs>68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Calibri</vt:lpstr>
      <vt:lpstr>Arial</vt:lpstr>
      <vt:lpstr>ＭＳ Ｐゴシック</vt:lpstr>
      <vt:lpstr>Calibri Bold</vt:lpstr>
      <vt:lpstr>ヒラギノ角ゴ ProN W6</vt:lpstr>
      <vt:lpstr>Office Theme</vt:lpstr>
      <vt:lpstr>The Climate Services Partnership: Creating Resources for Climate Services Development Worldwide      Stephen E. Zebiak  International Research Institute for Climate and Society Earth Institute at Columbia University</vt:lpstr>
      <vt:lpstr>Slide 2</vt:lpstr>
      <vt:lpstr>Participation in CSP/ICCS process     </vt:lpstr>
      <vt:lpstr>Slide 4</vt:lpstr>
      <vt:lpstr>Slide 5</vt:lpstr>
      <vt:lpstr>Capacity gaps </vt:lpstr>
      <vt:lpstr>Case study analysis: Four lessons  </vt:lpstr>
      <vt:lpstr>Some other CSP activities</vt:lpstr>
      <vt:lpstr>ICCS3: Montego Bay, Jamaica! December 4-6, 2013</vt:lpstr>
      <vt:lpstr>Get Involved!     http://www.climate-services.org  </vt:lpstr>
      <vt:lpstr>Four lessons about process</vt:lpstr>
    </vt:vector>
  </TitlesOfParts>
  <Company>IRI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Stephen Zebiak</dc:creator>
  <cp:lastModifiedBy>Autologon</cp:lastModifiedBy>
  <cp:revision>13</cp:revision>
  <dcterms:created xsi:type="dcterms:W3CDTF">2013-05-28T21:31:50Z</dcterms:created>
  <dcterms:modified xsi:type="dcterms:W3CDTF">2014-05-05T18:17:10Z</dcterms:modified>
</cp:coreProperties>
</file>